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5"/>
  </p:notesMasterIdLst>
  <p:sldIdLst>
    <p:sldId id="279" r:id="rId2"/>
    <p:sldId id="280" r:id="rId3"/>
    <p:sldId id="263" r:id="rId4"/>
    <p:sldId id="264" r:id="rId5"/>
    <p:sldId id="265" r:id="rId6"/>
    <p:sldId id="266" r:id="rId7"/>
    <p:sldId id="287" r:id="rId8"/>
    <p:sldId id="286" r:id="rId9"/>
    <p:sldId id="267" r:id="rId10"/>
    <p:sldId id="268" r:id="rId11"/>
    <p:sldId id="256" r:id="rId12"/>
    <p:sldId id="289" r:id="rId13"/>
    <p:sldId id="261" r:id="rId14"/>
    <p:sldId id="288" r:id="rId15"/>
    <p:sldId id="257" r:id="rId16"/>
    <p:sldId id="258" r:id="rId17"/>
    <p:sldId id="262" r:id="rId18"/>
    <p:sldId id="290" r:id="rId19"/>
    <p:sldId id="291" r:id="rId20"/>
    <p:sldId id="292" r:id="rId21"/>
    <p:sldId id="294" r:id="rId22"/>
    <p:sldId id="293" r:id="rId23"/>
    <p:sldId id="295" r:id="rId24"/>
    <p:sldId id="302" r:id="rId25"/>
    <p:sldId id="296" r:id="rId26"/>
    <p:sldId id="297" r:id="rId27"/>
    <p:sldId id="298" r:id="rId28"/>
    <p:sldId id="299" r:id="rId29"/>
    <p:sldId id="300" r:id="rId30"/>
    <p:sldId id="301" r:id="rId31"/>
    <p:sldId id="276" r:id="rId32"/>
    <p:sldId id="277" r:id="rId33"/>
    <p:sldId id="278"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1D2B098-F3B2-45DB-8CC3-5728DB99ABCA}">
          <p14:sldIdLst>
            <p14:sldId id="279"/>
            <p14:sldId id="280"/>
            <p14:sldId id="263"/>
            <p14:sldId id="264"/>
            <p14:sldId id="265"/>
            <p14:sldId id="266"/>
            <p14:sldId id="287"/>
            <p14:sldId id="286"/>
            <p14:sldId id="267"/>
            <p14:sldId id="268"/>
            <p14:sldId id="256"/>
            <p14:sldId id="289"/>
            <p14:sldId id="261"/>
            <p14:sldId id="288"/>
            <p14:sldId id="257"/>
            <p14:sldId id="258"/>
            <p14:sldId id="262"/>
            <p14:sldId id="290"/>
            <p14:sldId id="291"/>
            <p14:sldId id="292"/>
            <p14:sldId id="294"/>
            <p14:sldId id="293"/>
            <p14:sldId id="295"/>
            <p14:sldId id="302"/>
            <p14:sldId id="296"/>
            <p14:sldId id="297"/>
            <p14:sldId id="298"/>
            <p14:sldId id="299"/>
            <p14:sldId id="300"/>
            <p14:sldId id="301"/>
            <p14:sldId id="276"/>
            <p14:sldId id="277"/>
            <p14:sldId id="27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F044A2-24E6-45B6-BB2D-E6CF168D021D}" v="53" dt="2023-01-01T21:40:29.9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022" autoAdjust="0"/>
  </p:normalViewPr>
  <p:slideViewPr>
    <p:cSldViewPr>
      <p:cViewPr varScale="1">
        <p:scale>
          <a:sx n="72" d="100"/>
          <a:sy n="72" d="100"/>
        </p:scale>
        <p:origin x="1762" y="91"/>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E4F7E1-E5DE-4813-87E2-95ED2017EF77}" type="doc">
      <dgm:prSet loTypeId="urn:microsoft.com/office/officeart/2005/8/layout/vList2" loCatId="list" qsTypeId="urn:microsoft.com/office/officeart/2005/8/quickstyle/simple4" qsCatId="simple" csTypeId="urn:microsoft.com/office/officeart/2005/8/colors/accent0_2" csCatId="mainScheme" phldr="1"/>
      <dgm:spPr/>
      <dgm:t>
        <a:bodyPr/>
        <a:lstStyle/>
        <a:p>
          <a:endParaRPr lang="en-US"/>
        </a:p>
      </dgm:t>
    </dgm:pt>
    <dgm:pt modelId="{2CA6DDF9-A9DB-45C9-AD46-045FB5262F45}" type="pres">
      <dgm:prSet presAssocID="{9DE4F7E1-E5DE-4813-87E2-95ED2017EF77}" presName="linear" presStyleCnt="0">
        <dgm:presLayoutVars>
          <dgm:animLvl val="lvl"/>
          <dgm:resizeHandles val="exact"/>
        </dgm:presLayoutVars>
      </dgm:prSet>
      <dgm:spPr/>
    </dgm:pt>
  </dgm:ptLst>
  <dgm:cxnLst>
    <dgm:cxn modelId="{635B79BC-BFD3-451E-AD01-DEC891C84464}" type="presOf" srcId="{9DE4F7E1-E5DE-4813-87E2-95ED2017EF77}" destId="{2CA6DDF9-A9DB-45C9-AD46-045FB5262F4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34CB44-33D0-483A-932A-3E10B9214CE7}" type="doc">
      <dgm:prSet loTypeId="urn:microsoft.com/office/officeart/2005/8/layout/vList2" loCatId="list" qsTypeId="urn:microsoft.com/office/officeart/2005/8/quickstyle/simple1" qsCatId="simple" csTypeId="urn:microsoft.com/office/officeart/2005/8/colors/accent3_1" csCatId="accent3" phldr="1"/>
      <dgm:spPr/>
      <dgm:t>
        <a:bodyPr/>
        <a:lstStyle/>
        <a:p>
          <a:endParaRPr lang="en-US"/>
        </a:p>
      </dgm:t>
    </dgm:pt>
    <dgm:pt modelId="{0A7EF387-AF62-4D8D-981F-E83511C6236D}">
      <dgm:prSet phldrT="[Text]"/>
      <dgm:spPr>
        <a:solidFill>
          <a:schemeClr val="bg1"/>
        </a:solidFill>
        <a:ln>
          <a:solidFill>
            <a:schemeClr val="tx1">
              <a:lumMod val="85000"/>
              <a:lumOff val="15000"/>
            </a:schemeClr>
          </a:solidFill>
        </a:ln>
      </dgm:spPr>
      <dgm:t>
        <a:bodyPr/>
        <a:lstStyle/>
        <a:p>
          <a:r>
            <a:rPr lang="en-US" b="1" dirty="0">
              <a:solidFill>
                <a:schemeClr val="tx1"/>
              </a:solidFill>
              <a:latin typeface="+mn-lt"/>
              <a:cs typeface="Arial" pitchFamily="34" charset="0"/>
            </a:rPr>
            <a:t>1. Introduction </a:t>
          </a:r>
        </a:p>
        <a:p>
          <a:pPr rtl="0"/>
          <a:r>
            <a:rPr lang="en-US" b="1" dirty="0">
              <a:solidFill>
                <a:schemeClr val="tx1"/>
              </a:solidFill>
              <a:latin typeface="+mn-lt"/>
              <a:cs typeface="Arial" pitchFamily="34" charset="0"/>
            </a:rPr>
            <a:t>2. Algorithm ( flow chart )</a:t>
          </a:r>
        </a:p>
        <a:p>
          <a:pPr rtl="0"/>
          <a:r>
            <a:rPr lang="en-US" b="1" baseline="0" dirty="0">
              <a:solidFill>
                <a:schemeClr val="tx1"/>
              </a:solidFill>
              <a:latin typeface="+mn-lt"/>
              <a:cs typeface="Arial" pitchFamily="34" charset="0"/>
            </a:rPr>
            <a:t>3. Functional Block Diagram</a:t>
          </a:r>
        </a:p>
        <a:p>
          <a:pPr rtl="0"/>
          <a:r>
            <a:rPr lang="en-US" b="1" baseline="0" dirty="0">
              <a:solidFill>
                <a:schemeClr val="tx1"/>
              </a:solidFill>
              <a:latin typeface="+mn-lt"/>
              <a:cs typeface="Arial" pitchFamily="34" charset="0"/>
            </a:rPr>
            <a:t>4. Train faces</a:t>
          </a:r>
        </a:p>
        <a:p>
          <a:pPr rtl="0"/>
          <a:r>
            <a:rPr lang="en-US" b="1" baseline="0" dirty="0">
              <a:solidFill>
                <a:schemeClr val="tx1"/>
              </a:solidFill>
              <a:latin typeface="+mn-lt"/>
              <a:cs typeface="Arial" pitchFamily="34" charset="0"/>
            </a:rPr>
            <a:t>5. Face detection</a:t>
          </a:r>
        </a:p>
        <a:p>
          <a:pPr rtl="0"/>
          <a:r>
            <a:rPr lang="en-US" b="1" baseline="0" dirty="0">
              <a:solidFill>
                <a:schemeClr val="tx1"/>
              </a:solidFill>
              <a:latin typeface="+mn-lt"/>
              <a:cs typeface="Arial" pitchFamily="34" charset="0"/>
            </a:rPr>
            <a:t>6. How do we create database</a:t>
          </a:r>
        </a:p>
        <a:p>
          <a:pPr rtl="0"/>
          <a:r>
            <a:rPr lang="en-US" b="1" baseline="0" dirty="0">
              <a:solidFill>
                <a:schemeClr val="tx1"/>
              </a:solidFill>
              <a:latin typeface="+mn-lt"/>
              <a:cs typeface="Arial" pitchFamily="34" charset="0"/>
            </a:rPr>
            <a:t>7. Mark Attendance </a:t>
          </a:r>
        </a:p>
        <a:p>
          <a:pPr rtl="0"/>
          <a:r>
            <a:rPr lang="en-US" b="1" baseline="0" dirty="0">
              <a:solidFill>
                <a:schemeClr val="tx1"/>
              </a:solidFill>
              <a:latin typeface="+mn-lt"/>
              <a:cs typeface="Arial" pitchFamily="34" charset="0"/>
            </a:rPr>
            <a:t>8. Source code</a:t>
          </a:r>
        </a:p>
        <a:p>
          <a:pPr rtl="0"/>
          <a:r>
            <a:rPr lang="en-US" b="1" baseline="0" dirty="0">
              <a:solidFill>
                <a:schemeClr val="tx1"/>
              </a:solidFill>
              <a:latin typeface="+mn-lt"/>
              <a:cs typeface="Arial" pitchFamily="34" charset="0"/>
            </a:rPr>
            <a:t>9. Outputs</a:t>
          </a:r>
        </a:p>
        <a:p>
          <a:pPr rtl="0"/>
          <a:r>
            <a:rPr lang="en-US" b="1" dirty="0">
              <a:solidFill>
                <a:schemeClr val="tx1"/>
              </a:solidFill>
              <a:latin typeface="+mn-lt"/>
              <a:cs typeface="Arial" pitchFamily="34" charset="0"/>
            </a:rPr>
            <a:t>10. Conclusion</a:t>
          </a:r>
        </a:p>
        <a:p>
          <a:r>
            <a:rPr lang="en-US" b="1" dirty="0">
              <a:solidFill>
                <a:schemeClr val="tx1"/>
              </a:solidFill>
              <a:latin typeface="+mn-lt"/>
              <a:cs typeface="Arial" pitchFamily="34" charset="0"/>
            </a:rPr>
            <a:t>11. Future Work</a:t>
          </a:r>
          <a:endParaRPr lang="en-US" b="1" dirty="0">
            <a:solidFill>
              <a:schemeClr val="tx1"/>
            </a:solidFill>
            <a:latin typeface="+mn-lt"/>
          </a:endParaRPr>
        </a:p>
      </dgm:t>
    </dgm:pt>
    <dgm:pt modelId="{2C6A53F4-EE8E-43C3-B281-C43C40079238}" type="parTrans" cxnId="{38E0B362-FE08-48F8-A98B-03A21C956320}">
      <dgm:prSet/>
      <dgm:spPr/>
      <dgm:t>
        <a:bodyPr/>
        <a:lstStyle/>
        <a:p>
          <a:endParaRPr lang="en-US"/>
        </a:p>
      </dgm:t>
    </dgm:pt>
    <dgm:pt modelId="{66FF4FA9-F26A-46A1-A848-E58D5D76030D}" type="sibTrans" cxnId="{38E0B362-FE08-48F8-A98B-03A21C956320}">
      <dgm:prSet/>
      <dgm:spPr/>
      <dgm:t>
        <a:bodyPr/>
        <a:lstStyle/>
        <a:p>
          <a:endParaRPr lang="en-US"/>
        </a:p>
      </dgm:t>
    </dgm:pt>
    <dgm:pt modelId="{75B67FD6-B754-410A-B63B-92038AE66594}" type="pres">
      <dgm:prSet presAssocID="{9B34CB44-33D0-483A-932A-3E10B9214CE7}" presName="linear" presStyleCnt="0">
        <dgm:presLayoutVars>
          <dgm:animLvl val="lvl"/>
          <dgm:resizeHandles val="exact"/>
        </dgm:presLayoutVars>
      </dgm:prSet>
      <dgm:spPr/>
    </dgm:pt>
    <dgm:pt modelId="{2D69371A-416B-43C6-8AB8-138152ED8164}" type="pres">
      <dgm:prSet presAssocID="{0A7EF387-AF62-4D8D-981F-E83511C6236D}" presName="parentText" presStyleLbl="node1" presStyleIdx="0" presStyleCnt="1" custScaleY="101127" custLinFactNeighborX="439" custLinFactNeighborY="12095">
        <dgm:presLayoutVars>
          <dgm:chMax val="0"/>
          <dgm:bulletEnabled val="1"/>
        </dgm:presLayoutVars>
      </dgm:prSet>
      <dgm:spPr/>
    </dgm:pt>
  </dgm:ptLst>
  <dgm:cxnLst>
    <dgm:cxn modelId="{38E0B362-FE08-48F8-A98B-03A21C956320}" srcId="{9B34CB44-33D0-483A-932A-3E10B9214CE7}" destId="{0A7EF387-AF62-4D8D-981F-E83511C6236D}" srcOrd="0" destOrd="0" parTransId="{2C6A53F4-EE8E-43C3-B281-C43C40079238}" sibTransId="{66FF4FA9-F26A-46A1-A848-E58D5D76030D}"/>
    <dgm:cxn modelId="{09B4A07A-894F-4FB9-ADC2-C72174F50C1B}" type="presOf" srcId="{0A7EF387-AF62-4D8D-981F-E83511C6236D}" destId="{2D69371A-416B-43C6-8AB8-138152ED8164}" srcOrd="0" destOrd="0" presId="urn:microsoft.com/office/officeart/2005/8/layout/vList2"/>
    <dgm:cxn modelId="{851FE19E-4D69-4734-A025-BC7C1C7AF04C}" type="presOf" srcId="{9B34CB44-33D0-483A-932A-3E10B9214CE7}" destId="{75B67FD6-B754-410A-B63B-92038AE66594}" srcOrd="0" destOrd="0" presId="urn:microsoft.com/office/officeart/2005/8/layout/vList2"/>
    <dgm:cxn modelId="{33F85325-1DBD-4B8E-BA87-E126E72DB361}" type="presParOf" srcId="{75B67FD6-B754-410A-B63B-92038AE66594}" destId="{2D69371A-416B-43C6-8AB8-138152ED8164}"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062636-2B6A-4CD2-BDED-F26EFF0C5A00}"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en-US"/>
        </a:p>
      </dgm:t>
    </dgm:pt>
    <dgm:pt modelId="{8A0B8AF9-F454-4B00-A9E3-730FF184C25C}">
      <dgm:prSet custT="1">
        <dgm:style>
          <a:lnRef idx="2">
            <a:schemeClr val="accent3"/>
          </a:lnRef>
          <a:fillRef idx="1">
            <a:schemeClr val="lt1"/>
          </a:fillRef>
          <a:effectRef idx="0">
            <a:schemeClr val="accent3"/>
          </a:effectRef>
          <a:fontRef idx="minor">
            <a:schemeClr val="dk1"/>
          </a:fontRef>
        </dgm:style>
      </dgm:prSet>
      <dgm:spPr>
        <a:solidFill>
          <a:schemeClr val="lt1"/>
        </a:solidFill>
        <a:ln>
          <a:solidFill>
            <a:schemeClr val="tx1"/>
          </a:solidFill>
        </a:ln>
      </dgm:spPr>
      <dgm:t>
        <a:bodyPr/>
        <a:lstStyle/>
        <a:p>
          <a:pPr algn="just" rtl="0"/>
          <a:endParaRPr lang="en-US" sz="2200" dirty="0">
            <a:latin typeface="Arial" pitchFamily="34" charset="0"/>
            <a:cs typeface="Arial" pitchFamily="34" charset="0"/>
          </a:endParaRPr>
        </a:p>
        <a:p>
          <a:pPr algn="just" rtl="0"/>
          <a:endParaRPr lang="en-US" sz="2200" dirty="0">
            <a:latin typeface="Arial" pitchFamily="34" charset="0"/>
            <a:cs typeface="Arial" pitchFamily="34" charset="0"/>
          </a:endParaRPr>
        </a:p>
        <a:p>
          <a:pPr algn="just" rtl="0"/>
          <a:r>
            <a:rPr lang="en-US" sz="2200" dirty="0">
              <a:latin typeface="+mn-lt"/>
              <a:cs typeface="Arial" pitchFamily="34" charset="0"/>
            </a:rPr>
            <a:t>Traditionally attendance is marked manually by teachers and they must make sure correct attendance is marked for respective student. </a:t>
          </a:r>
        </a:p>
        <a:p>
          <a:pPr algn="just" rtl="0"/>
          <a:endParaRPr lang="en-US" sz="2200" dirty="0">
            <a:latin typeface="Arial" pitchFamily="34" charset="0"/>
            <a:cs typeface="Arial" pitchFamily="34" charset="0"/>
          </a:endParaRPr>
        </a:p>
        <a:p>
          <a:pPr algn="just" rtl="0"/>
          <a:endParaRPr lang="en-US" sz="2200" dirty="0">
            <a:latin typeface="Arial" pitchFamily="34" charset="0"/>
            <a:cs typeface="Arial" pitchFamily="34" charset="0"/>
          </a:endParaRPr>
        </a:p>
        <a:p>
          <a:pPr algn="just" rtl="0"/>
          <a:endParaRPr lang="en-US" sz="2200" dirty="0">
            <a:latin typeface="Arial" pitchFamily="34" charset="0"/>
            <a:cs typeface="Arial" pitchFamily="34" charset="0"/>
          </a:endParaRPr>
        </a:p>
        <a:p>
          <a:pPr algn="just" rtl="0"/>
          <a:endParaRPr lang="en-US" sz="2200" dirty="0">
            <a:latin typeface="Arial" pitchFamily="34" charset="0"/>
            <a:cs typeface="Arial" pitchFamily="34" charset="0"/>
          </a:endParaRPr>
        </a:p>
        <a:p>
          <a:pPr algn="just" rtl="0"/>
          <a:endParaRPr lang="en-US" sz="2200" dirty="0">
            <a:latin typeface="Arial" pitchFamily="34" charset="0"/>
            <a:cs typeface="Arial" pitchFamily="34" charset="0"/>
          </a:endParaRPr>
        </a:p>
        <a:p>
          <a:pPr algn="just" rtl="0"/>
          <a:r>
            <a:rPr lang="en-US" sz="2200" dirty="0">
              <a:solidFill>
                <a:schemeClr val="tx1"/>
              </a:solidFill>
              <a:latin typeface="+mn-lt"/>
              <a:cs typeface="Arial" pitchFamily="34" charset="0"/>
            </a:rPr>
            <a:t>This whole process wastes some of lecture time and part of correct information is missed due to fraudulent and proxy cases.</a:t>
          </a:r>
        </a:p>
      </dgm:t>
    </dgm:pt>
    <dgm:pt modelId="{EE06AFE1-10CA-438B-9342-3EFA32205F9C}" type="parTrans" cxnId="{48F0E7D4-AF9C-4EF7-BC65-BFB715334821}">
      <dgm:prSet/>
      <dgm:spPr/>
      <dgm:t>
        <a:bodyPr/>
        <a:lstStyle/>
        <a:p>
          <a:endParaRPr lang="en-US"/>
        </a:p>
      </dgm:t>
    </dgm:pt>
    <dgm:pt modelId="{2943E9B8-502C-4EFE-975D-A9E391406716}" type="sibTrans" cxnId="{48F0E7D4-AF9C-4EF7-BC65-BFB715334821}">
      <dgm:prSet/>
      <dgm:spPr/>
      <dgm:t>
        <a:bodyPr/>
        <a:lstStyle/>
        <a:p>
          <a:endParaRPr lang="en-US"/>
        </a:p>
      </dgm:t>
    </dgm:pt>
    <dgm:pt modelId="{0FC1189A-DC7C-470B-AB63-DF490CF0FAEB}" type="pres">
      <dgm:prSet presAssocID="{03062636-2B6A-4CD2-BDED-F26EFF0C5A00}" presName="linear" presStyleCnt="0">
        <dgm:presLayoutVars>
          <dgm:animLvl val="lvl"/>
          <dgm:resizeHandles val="exact"/>
        </dgm:presLayoutVars>
      </dgm:prSet>
      <dgm:spPr/>
    </dgm:pt>
    <dgm:pt modelId="{613634B6-77F1-4288-8567-413E516BA3D3}" type="pres">
      <dgm:prSet presAssocID="{8A0B8AF9-F454-4B00-A9E3-730FF184C25C}" presName="parentText" presStyleLbl="node1" presStyleIdx="0" presStyleCnt="1" custScaleX="114287" custScaleY="1076922" custLinFactY="68969" custLinFactNeighborX="7369" custLinFactNeighborY="100000">
        <dgm:presLayoutVars>
          <dgm:chMax val="0"/>
          <dgm:bulletEnabled val="1"/>
        </dgm:presLayoutVars>
      </dgm:prSet>
      <dgm:spPr/>
    </dgm:pt>
  </dgm:ptLst>
  <dgm:cxnLst>
    <dgm:cxn modelId="{131BB7A5-150F-44EE-9566-FAEDF9E7A3D9}" type="presOf" srcId="{8A0B8AF9-F454-4B00-A9E3-730FF184C25C}" destId="{613634B6-77F1-4288-8567-413E516BA3D3}" srcOrd="0" destOrd="0" presId="urn:microsoft.com/office/officeart/2005/8/layout/vList2"/>
    <dgm:cxn modelId="{648D1BAF-C8A8-4C50-8467-9A4E081649A4}" type="presOf" srcId="{03062636-2B6A-4CD2-BDED-F26EFF0C5A00}" destId="{0FC1189A-DC7C-470B-AB63-DF490CF0FAEB}" srcOrd="0" destOrd="0" presId="urn:microsoft.com/office/officeart/2005/8/layout/vList2"/>
    <dgm:cxn modelId="{48F0E7D4-AF9C-4EF7-BC65-BFB715334821}" srcId="{03062636-2B6A-4CD2-BDED-F26EFF0C5A00}" destId="{8A0B8AF9-F454-4B00-A9E3-730FF184C25C}" srcOrd="0" destOrd="0" parTransId="{EE06AFE1-10CA-438B-9342-3EFA32205F9C}" sibTransId="{2943E9B8-502C-4EFE-975D-A9E391406716}"/>
    <dgm:cxn modelId="{FE6A46EA-7907-4E75-A985-BF56F481389D}" type="presParOf" srcId="{0FC1189A-DC7C-470B-AB63-DF490CF0FAEB}" destId="{613634B6-77F1-4288-8567-413E516BA3D3}"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1E33649-1A3A-425D-BD5D-6E8555D9C69A}" type="doc">
      <dgm:prSet loTypeId="urn:microsoft.com/office/officeart/2005/8/layout/rings+Icon" loCatId="relationship" qsTypeId="urn:microsoft.com/office/officeart/2005/8/quickstyle/simple1" qsCatId="simple" csTypeId="urn:microsoft.com/office/officeart/2005/8/colors/accent3_1" csCatId="accent3" phldr="1"/>
      <dgm:spPr/>
      <dgm:t>
        <a:bodyPr/>
        <a:lstStyle/>
        <a:p>
          <a:endParaRPr lang="en-US"/>
        </a:p>
      </dgm:t>
    </dgm:pt>
    <dgm:pt modelId="{FC9DD29E-3C66-41C8-B508-C12BA736B29A}">
      <dgm:prSet custT="1">
        <dgm:style>
          <a:lnRef idx="2">
            <a:schemeClr val="accent3"/>
          </a:lnRef>
          <a:fillRef idx="1">
            <a:schemeClr val="lt1"/>
          </a:fillRef>
          <a:effectRef idx="0">
            <a:schemeClr val="accent3"/>
          </a:effectRef>
          <a:fontRef idx="minor">
            <a:schemeClr val="dk1"/>
          </a:fontRef>
        </dgm:style>
      </dgm:prSet>
      <dgm:spPr>
        <a:ln>
          <a:solidFill>
            <a:schemeClr val="tx1"/>
          </a:solidFill>
        </a:ln>
      </dgm:spPr>
      <dgm:t>
        <a:bodyPr/>
        <a:lstStyle/>
        <a:p>
          <a:pPr algn="l" rtl="0"/>
          <a:r>
            <a:rPr lang="en-US" sz="2200" dirty="0">
              <a:latin typeface="Arial" pitchFamily="34" charset="0"/>
              <a:ea typeface="Arial Unicode MS" pitchFamily="34" charset="-128"/>
              <a:cs typeface="Arial" pitchFamily="34" charset="0"/>
            </a:rPr>
            <a:t>1-Automated</a:t>
          </a:r>
        </a:p>
      </dgm:t>
    </dgm:pt>
    <dgm:pt modelId="{5C58C9ED-3AA8-40CA-B49D-1717E6FE3F2D}" type="parTrans" cxnId="{6F07B86D-EB8B-47E5-9E44-32462D7E6424}">
      <dgm:prSet/>
      <dgm:spPr/>
      <dgm:t>
        <a:bodyPr/>
        <a:lstStyle/>
        <a:p>
          <a:endParaRPr lang="en-US"/>
        </a:p>
      </dgm:t>
    </dgm:pt>
    <dgm:pt modelId="{36E9AFD7-F898-437C-85F1-79D0714C60D2}" type="sibTrans" cxnId="{6F07B86D-EB8B-47E5-9E44-32462D7E6424}">
      <dgm:prSet/>
      <dgm:spPr/>
      <dgm:t>
        <a:bodyPr/>
        <a:lstStyle/>
        <a:p>
          <a:endParaRPr lang="en-US"/>
        </a:p>
      </dgm:t>
    </dgm:pt>
    <dgm:pt modelId="{5898743C-E7A6-4F47-9C03-CCEA1E473DF2}">
      <dgm:prSet custT="1">
        <dgm:style>
          <a:lnRef idx="2">
            <a:schemeClr val="accent3"/>
          </a:lnRef>
          <a:fillRef idx="1">
            <a:schemeClr val="lt1"/>
          </a:fillRef>
          <a:effectRef idx="0">
            <a:schemeClr val="accent3"/>
          </a:effectRef>
          <a:fontRef idx="minor">
            <a:schemeClr val="dk1"/>
          </a:fontRef>
        </dgm:style>
      </dgm:prSet>
      <dgm:spPr>
        <a:ln>
          <a:solidFill>
            <a:schemeClr val="tx1"/>
          </a:solidFill>
        </a:ln>
      </dgm:spPr>
      <dgm:t>
        <a:bodyPr/>
        <a:lstStyle/>
        <a:p>
          <a:pPr algn="just" rtl="0"/>
          <a:r>
            <a:rPr lang="en-US" sz="2200" dirty="0">
              <a:latin typeface="Arial" pitchFamily="34" charset="0"/>
              <a:ea typeface="Arial Unicode MS" pitchFamily="34" charset="-128"/>
              <a:cs typeface="Arial" pitchFamily="34" charset="0"/>
            </a:rPr>
            <a:t>  3-Effective</a:t>
          </a:r>
        </a:p>
      </dgm:t>
    </dgm:pt>
    <dgm:pt modelId="{1014B21F-9CC0-418E-BCFB-2D9849503B46}" type="parTrans" cxnId="{78A5CB7D-429A-41B3-8B80-FFD6AA715714}">
      <dgm:prSet/>
      <dgm:spPr/>
      <dgm:t>
        <a:bodyPr/>
        <a:lstStyle/>
        <a:p>
          <a:endParaRPr lang="en-US"/>
        </a:p>
      </dgm:t>
    </dgm:pt>
    <dgm:pt modelId="{D6CD91EE-4348-4436-9A45-D7092BFF1B3C}" type="sibTrans" cxnId="{78A5CB7D-429A-41B3-8B80-FFD6AA715714}">
      <dgm:prSet/>
      <dgm:spPr/>
      <dgm:t>
        <a:bodyPr/>
        <a:lstStyle/>
        <a:p>
          <a:endParaRPr lang="en-US"/>
        </a:p>
      </dgm:t>
    </dgm:pt>
    <dgm:pt modelId="{185735D6-48F0-4D06-A9B1-F3B3650A0418}">
      <dgm:prSet custT="1">
        <dgm:style>
          <a:lnRef idx="2">
            <a:schemeClr val="accent3"/>
          </a:lnRef>
          <a:fillRef idx="1">
            <a:schemeClr val="lt1"/>
          </a:fillRef>
          <a:effectRef idx="0">
            <a:schemeClr val="accent3"/>
          </a:effectRef>
          <a:fontRef idx="minor">
            <a:schemeClr val="dk1"/>
          </a:fontRef>
        </dgm:style>
      </dgm:prSet>
      <dgm:spPr>
        <a:ln>
          <a:solidFill>
            <a:schemeClr val="tx1"/>
          </a:solidFill>
        </a:ln>
      </dgm:spPr>
      <dgm:t>
        <a:bodyPr/>
        <a:lstStyle/>
        <a:p>
          <a:pPr rtl="0"/>
          <a:r>
            <a:rPr lang="en-US" sz="2200" dirty="0">
              <a:latin typeface="Arial" pitchFamily="34" charset="0"/>
              <a:ea typeface="Arial Unicode MS" pitchFamily="34" charset="-128"/>
              <a:cs typeface="Arial" pitchFamily="34" charset="0"/>
            </a:rPr>
            <a:t>2- Keep extra time </a:t>
          </a:r>
        </a:p>
      </dgm:t>
    </dgm:pt>
    <dgm:pt modelId="{CA2F4E02-E287-4508-927A-49B5A0AAEEB2}" type="parTrans" cxnId="{26E00026-420B-4AF2-ACF5-F0474FAAA692}">
      <dgm:prSet/>
      <dgm:spPr/>
      <dgm:t>
        <a:bodyPr/>
        <a:lstStyle/>
        <a:p>
          <a:endParaRPr lang="en-US"/>
        </a:p>
      </dgm:t>
    </dgm:pt>
    <dgm:pt modelId="{CB508629-E5AE-417E-A2D8-88FEAE5FEF91}" type="sibTrans" cxnId="{26E00026-420B-4AF2-ACF5-F0474FAAA692}">
      <dgm:prSet/>
      <dgm:spPr/>
      <dgm:t>
        <a:bodyPr/>
        <a:lstStyle/>
        <a:p>
          <a:endParaRPr lang="en-US"/>
        </a:p>
      </dgm:t>
    </dgm:pt>
    <dgm:pt modelId="{326D7E27-2ED1-408C-9165-5295D3BE590E}" type="pres">
      <dgm:prSet presAssocID="{71E33649-1A3A-425D-BD5D-6E8555D9C69A}" presName="Name0" presStyleCnt="0">
        <dgm:presLayoutVars>
          <dgm:chMax val="7"/>
          <dgm:dir/>
          <dgm:resizeHandles val="exact"/>
        </dgm:presLayoutVars>
      </dgm:prSet>
      <dgm:spPr/>
    </dgm:pt>
    <dgm:pt modelId="{C9E4F9E3-9003-4DBA-9148-25BB55FC1937}" type="pres">
      <dgm:prSet presAssocID="{71E33649-1A3A-425D-BD5D-6E8555D9C69A}" presName="ellipse1" presStyleLbl="vennNode1" presStyleIdx="0" presStyleCnt="3" custScaleX="123394" custScaleY="92882">
        <dgm:presLayoutVars>
          <dgm:bulletEnabled val="1"/>
        </dgm:presLayoutVars>
      </dgm:prSet>
      <dgm:spPr/>
    </dgm:pt>
    <dgm:pt modelId="{51746389-5B80-4F8D-BD01-2073E64134C2}" type="pres">
      <dgm:prSet presAssocID="{71E33649-1A3A-425D-BD5D-6E8555D9C69A}" presName="ellipse2" presStyleLbl="vennNode1" presStyleIdx="1" presStyleCnt="3" custScaleX="126030" custScaleY="92839" custLinFactNeighborX="-16089" custLinFactNeighborY="6143">
        <dgm:presLayoutVars>
          <dgm:bulletEnabled val="1"/>
        </dgm:presLayoutVars>
      </dgm:prSet>
      <dgm:spPr/>
    </dgm:pt>
    <dgm:pt modelId="{CB27E828-3892-4B2D-BA43-EC4DF5B8B309}" type="pres">
      <dgm:prSet presAssocID="{71E33649-1A3A-425D-BD5D-6E8555D9C69A}" presName="ellipse3" presStyleLbl="vennNode1" presStyleIdx="2" presStyleCnt="3" custScaleX="116458" custScaleY="90509" custLinFactNeighborX="11909" custLinFactNeighborY="-2977">
        <dgm:presLayoutVars>
          <dgm:bulletEnabled val="1"/>
        </dgm:presLayoutVars>
      </dgm:prSet>
      <dgm:spPr/>
    </dgm:pt>
  </dgm:ptLst>
  <dgm:cxnLst>
    <dgm:cxn modelId="{26E00026-420B-4AF2-ACF5-F0474FAAA692}" srcId="{71E33649-1A3A-425D-BD5D-6E8555D9C69A}" destId="{185735D6-48F0-4D06-A9B1-F3B3650A0418}" srcOrd="2" destOrd="0" parTransId="{CA2F4E02-E287-4508-927A-49B5A0AAEEB2}" sibTransId="{CB508629-E5AE-417E-A2D8-88FEAE5FEF91}"/>
    <dgm:cxn modelId="{6F07B86D-EB8B-47E5-9E44-32462D7E6424}" srcId="{71E33649-1A3A-425D-BD5D-6E8555D9C69A}" destId="{FC9DD29E-3C66-41C8-B508-C12BA736B29A}" srcOrd="0" destOrd="0" parTransId="{5C58C9ED-3AA8-40CA-B49D-1717E6FE3F2D}" sibTransId="{36E9AFD7-F898-437C-85F1-79D0714C60D2}"/>
    <dgm:cxn modelId="{61FA0072-8625-465A-BF33-4198480F0DA4}" type="presOf" srcId="{FC9DD29E-3C66-41C8-B508-C12BA736B29A}" destId="{C9E4F9E3-9003-4DBA-9148-25BB55FC1937}" srcOrd="0" destOrd="0" presId="urn:microsoft.com/office/officeart/2005/8/layout/rings+Icon"/>
    <dgm:cxn modelId="{743EDE78-BF7C-4FBF-9B52-A5573E35625A}" type="presOf" srcId="{5898743C-E7A6-4F47-9C03-CCEA1E473DF2}" destId="{51746389-5B80-4F8D-BD01-2073E64134C2}" srcOrd="0" destOrd="0" presId="urn:microsoft.com/office/officeart/2005/8/layout/rings+Icon"/>
    <dgm:cxn modelId="{78A5CB7D-429A-41B3-8B80-FFD6AA715714}" srcId="{71E33649-1A3A-425D-BD5D-6E8555D9C69A}" destId="{5898743C-E7A6-4F47-9C03-CCEA1E473DF2}" srcOrd="1" destOrd="0" parTransId="{1014B21F-9CC0-418E-BCFB-2D9849503B46}" sibTransId="{D6CD91EE-4348-4436-9A45-D7092BFF1B3C}"/>
    <dgm:cxn modelId="{F2E79ED3-AC89-4435-B868-5FF363DE5652}" type="presOf" srcId="{71E33649-1A3A-425D-BD5D-6E8555D9C69A}" destId="{326D7E27-2ED1-408C-9165-5295D3BE590E}" srcOrd="0" destOrd="0" presId="urn:microsoft.com/office/officeart/2005/8/layout/rings+Icon"/>
    <dgm:cxn modelId="{F66211F2-3CC9-4931-B0BC-AB11C530F29D}" type="presOf" srcId="{185735D6-48F0-4D06-A9B1-F3B3650A0418}" destId="{CB27E828-3892-4B2D-BA43-EC4DF5B8B309}" srcOrd="0" destOrd="0" presId="urn:microsoft.com/office/officeart/2005/8/layout/rings+Icon"/>
    <dgm:cxn modelId="{7264862D-7378-415A-B0BF-75901531BE7E}" type="presParOf" srcId="{326D7E27-2ED1-408C-9165-5295D3BE590E}" destId="{C9E4F9E3-9003-4DBA-9148-25BB55FC1937}" srcOrd="0" destOrd="0" presId="urn:microsoft.com/office/officeart/2005/8/layout/rings+Icon"/>
    <dgm:cxn modelId="{69AA383F-9F6B-4F6C-8FD3-7613410EA02A}" type="presParOf" srcId="{326D7E27-2ED1-408C-9165-5295D3BE590E}" destId="{51746389-5B80-4F8D-BD01-2073E64134C2}" srcOrd="1" destOrd="0" presId="urn:microsoft.com/office/officeart/2005/8/layout/rings+Icon"/>
    <dgm:cxn modelId="{4DAE8182-8677-474C-92D8-B58F8E2F48D0}" type="presParOf" srcId="{326D7E27-2ED1-408C-9165-5295D3BE590E}" destId="{CB27E828-3892-4B2D-BA43-EC4DF5B8B309}" srcOrd="2" destOrd="0" presId="urn:microsoft.com/office/officeart/2005/8/layout/rings+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47866C1-F7A3-4A96-BFED-B716F64F1A63}" type="doc">
      <dgm:prSet loTypeId="urn:microsoft.com/office/officeart/2005/8/layout/vList2" loCatId="list" qsTypeId="urn:microsoft.com/office/officeart/2005/8/quickstyle/simple1" qsCatId="simple" csTypeId="urn:microsoft.com/office/officeart/2005/8/colors/accent3_1" csCatId="accent3" phldr="1"/>
      <dgm:spPr/>
      <dgm:t>
        <a:bodyPr/>
        <a:lstStyle/>
        <a:p>
          <a:endParaRPr lang="en-US"/>
        </a:p>
      </dgm:t>
    </dgm:pt>
    <dgm:pt modelId="{F63A96C7-295C-429C-8B42-FA94FCF908CD}">
      <dgm:prSet phldrT="[Text]" custT="1"/>
      <dgm:spPr>
        <a:ln>
          <a:solidFill>
            <a:schemeClr val="tx1"/>
          </a:solidFill>
        </a:ln>
      </dgm:spPr>
      <dgm:t>
        <a:bodyPr/>
        <a:lstStyle/>
        <a:p>
          <a:pPr algn="just"/>
          <a:r>
            <a:rPr lang="en-US" sz="2500" kern="1200" dirty="0">
              <a:solidFill>
                <a:prstClr val="black"/>
              </a:solidFill>
              <a:latin typeface="Calibri"/>
              <a:ea typeface="+mn-ea"/>
              <a:cs typeface="Arial" pitchFamily="34" charset="0"/>
            </a:rPr>
            <a:t>Face detection </a:t>
          </a:r>
          <a:r>
            <a:rPr lang="en-US" sz="2500" kern="1200" dirty="0">
              <a:solidFill>
                <a:schemeClr val="tx1"/>
              </a:solidFill>
              <a:latin typeface="+mn-lt"/>
              <a:cs typeface="Arial" pitchFamily="34" charset="0"/>
            </a:rPr>
            <a:t>is a computer technology used to identify human faces in digital images by determining the location of the faces in the image and extract sub images for each face.</a:t>
          </a:r>
        </a:p>
        <a:p>
          <a:pPr algn="l"/>
          <a:endParaRPr lang="en-US" sz="2500" kern="1200" dirty="0">
            <a:solidFill>
              <a:schemeClr val="tx1"/>
            </a:solidFill>
            <a:latin typeface="+mn-lt"/>
            <a:cs typeface="Arial" pitchFamily="34" charset="0"/>
          </a:endParaRPr>
        </a:p>
        <a:p>
          <a:pPr algn="just"/>
          <a:r>
            <a:rPr lang="en-US" sz="2500" kern="1200" dirty="0" err="1">
              <a:solidFill>
                <a:schemeClr val="tx1"/>
              </a:solidFill>
              <a:latin typeface="+mn-lt"/>
              <a:cs typeface="Arial" pitchFamily="34" charset="0"/>
            </a:rPr>
            <a:t>Harrcascade</a:t>
          </a:r>
          <a:r>
            <a:rPr lang="en-US" sz="2500" kern="1200" dirty="0">
              <a:solidFill>
                <a:schemeClr val="tx1"/>
              </a:solidFill>
              <a:latin typeface="+mn-lt"/>
              <a:cs typeface="Arial" pitchFamily="34" charset="0"/>
            </a:rPr>
            <a:t> algorithm will be implemented to recognize face and non-face patterns and enable us to identify locations of the faces in the image.</a:t>
          </a:r>
          <a:endParaRPr lang="en-US" sz="2500" kern="1200" dirty="0">
            <a:solidFill>
              <a:schemeClr val="tx1"/>
            </a:solidFill>
            <a:latin typeface="+mn-lt"/>
          </a:endParaRPr>
        </a:p>
      </dgm:t>
    </dgm:pt>
    <dgm:pt modelId="{6501081C-9C85-4559-8328-EAF9D2C90DAD}" type="parTrans" cxnId="{07990068-DA87-4EFD-8013-40E40D834F9E}">
      <dgm:prSet/>
      <dgm:spPr/>
      <dgm:t>
        <a:bodyPr/>
        <a:lstStyle/>
        <a:p>
          <a:endParaRPr lang="en-US"/>
        </a:p>
      </dgm:t>
    </dgm:pt>
    <dgm:pt modelId="{2B6230C7-670F-42F8-A5A6-195E09977B25}" type="sibTrans" cxnId="{07990068-DA87-4EFD-8013-40E40D834F9E}">
      <dgm:prSet/>
      <dgm:spPr/>
      <dgm:t>
        <a:bodyPr/>
        <a:lstStyle/>
        <a:p>
          <a:endParaRPr lang="en-US"/>
        </a:p>
      </dgm:t>
    </dgm:pt>
    <dgm:pt modelId="{2D1146C6-2C60-48C8-ACDD-F2FF842B47B8}" type="pres">
      <dgm:prSet presAssocID="{D47866C1-F7A3-4A96-BFED-B716F64F1A63}" presName="linear" presStyleCnt="0">
        <dgm:presLayoutVars>
          <dgm:animLvl val="lvl"/>
          <dgm:resizeHandles val="exact"/>
        </dgm:presLayoutVars>
      </dgm:prSet>
      <dgm:spPr/>
    </dgm:pt>
    <dgm:pt modelId="{5440A673-F78A-4DDE-BE17-D776CDF860E1}" type="pres">
      <dgm:prSet presAssocID="{F63A96C7-295C-429C-8B42-FA94FCF908CD}" presName="parentText" presStyleLbl="node1" presStyleIdx="0" presStyleCnt="1" custLinFactNeighborX="-1277" custLinFactNeighborY="-4446">
        <dgm:presLayoutVars>
          <dgm:chMax val="0"/>
          <dgm:bulletEnabled val="1"/>
        </dgm:presLayoutVars>
      </dgm:prSet>
      <dgm:spPr/>
    </dgm:pt>
  </dgm:ptLst>
  <dgm:cxnLst>
    <dgm:cxn modelId="{07990068-DA87-4EFD-8013-40E40D834F9E}" srcId="{D47866C1-F7A3-4A96-BFED-B716F64F1A63}" destId="{F63A96C7-295C-429C-8B42-FA94FCF908CD}" srcOrd="0" destOrd="0" parTransId="{6501081C-9C85-4559-8328-EAF9D2C90DAD}" sibTransId="{2B6230C7-670F-42F8-A5A6-195E09977B25}"/>
    <dgm:cxn modelId="{5CE9E46D-4152-48C3-BB96-F1D783ECDAAE}" type="presOf" srcId="{F63A96C7-295C-429C-8B42-FA94FCF908CD}" destId="{5440A673-F78A-4DDE-BE17-D776CDF860E1}" srcOrd="0" destOrd="0" presId="urn:microsoft.com/office/officeart/2005/8/layout/vList2"/>
    <dgm:cxn modelId="{827A1F51-6BE6-414C-A3D0-21704D968830}" type="presOf" srcId="{D47866C1-F7A3-4A96-BFED-B716F64F1A63}" destId="{2D1146C6-2C60-48C8-ACDD-F2FF842B47B8}" srcOrd="0" destOrd="0" presId="urn:microsoft.com/office/officeart/2005/8/layout/vList2"/>
    <dgm:cxn modelId="{AA309781-3A91-4199-B293-2CF90F3BA214}" type="presParOf" srcId="{2D1146C6-2C60-48C8-ACDD-F2FF842B47B8}" destId="{5440A673-F78A-4DDE-BE17-D776CDF860E1}"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9BEC684-9611-4B78-9A46-FAA72D2FE16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B85BA725-EE69-4101-B20D-9BD1429FB760}">
      <dgm:prSet phldrT="[Text]" custT="1">
        <dgm:style>
          <a:lnRef idx="2">
            <a:schemeClr val="accent3"/>
          </a:lnRef>
          <a:fillRef idx="1">
            <a:schemeClr val="lt1"/>
          </a:fillRef>
          <a:effectRef idx="0">
            <a:schemeClr val="accent3"/>
          </a:effectRef>
          <a:fontRef idx="minor">
            <a:schemeClr val="dk1"/>
          </a:fontRef>
        </dgm:style>
      </dgm:prSet>
      <dgm:spPr>
        <a:ln>
          <a:solidFill>
            <a:schemeClr val="tx1"/>
          </a:solidFill>
        </a:ln>
      </dgm:spPr>
      <dgm:t>
        <a:bodyPr/>
        <a:lstStyle/>
        <a:p>
          <a:pPr algn="just"/>
          <a:r>
            <a:rPr lang="en-US" sz="2400" dirty="0">
              <a:solidFill>
                <a:schemeClr val="tx1"/>
              </a:solidFill>
              <a:latin typeface="+mn-lt"/>
            </a:rPr>
            <a:t>Database is the collection of face images and extracted features. And the database includes names of  students &amp; </a:t>
          </a:r>
          <a:r>
            <a:rPr lang="en-US" sz="2400" dirty="0" err="1">
              <a:solidFill>
                <a:schemeClr val="tx1"/>
              </a:solidFill>
              <a:latin typeface="+mn-lt"/>
            </a:rPr>
            <a:t>registeration</a:t>
          </a:r>
          <a:r>
            <a:rPr lang="en-US" sz="2400" dirty="0">
              <a:solidFill>
                <a:schemeClr val="tx1"/>
              </a:solidFill>
              <a:latin typeface="+mn-lt"/>
            </a:rPr>
            <a:t>  number for each student . </a:t>
          </a:r>
        </a:p>
        <a:p>
          <a:pPr algn="l"/>
          <a:endParaRPr lang="en-US" sz="2400" dirty="0">
            <a:solidFill>
              <a:schemeClr val="tx1"/>
            </a:solidFill>
            <a:latin typeface="+mn-lt"/>
          </a:endParaRPr>
        </a:p>
        <a:p>
          <a:pPr algn="just"/>
          <a:r>
            <a:rPr lang="en-US" sz="2400" dirty="0">
              <a:solidFill>
                <a:schemeClr val="tx1"/>
              </a:solidFill>
              <a:latin typeface="+mn-lt"/>
              <a:cs typeface="Arial" pitchFamily="34" charset="0"/>
            </a:rPr>
            <a:t>We created a data base for 18 persons, were we took 10 images per person using raspberry pi model 2 cam, these images were taken at different times and with variations in illumination, facial expressions, and facial details.</a:t>
          </a:r>
          <a:endParaRPr lang="en-US" sz="2400" dirty="0">
            <a:solidFill>
              <a:schemeClr val="tx1"/>
            </a:solidFill>
            <a:latin typeface="+mn-lt"/>
          </a:endParaRPr>
        </a:p>
      </dgm:t>
    </dgm:pt>
    <dgm:pt modelId="{C67A7497-B834-4CA8-83D3-1A303060061C}" type="parTrans" cxnId="{114969D6-FAE4-46B6-86AD-A00D1B922F4C}">
      <dgm:prSet/>
      <dgm:spPr/>
      <dgm:t>
        <a:bodyPr/>
        <a:lstStyle/>
        <a:p>
          <a:endParaRPr lang="en-US"/>
        </a:p>
      </dgm:t>
    </dgm:pt>
    <dgm:pt modelId="{31EE9075-498F-4CB2-B146-87C85811B4B9}" type="sibTrans" cxnId="{114969D6-FAE4-46B6-86AD-A00D1B922F4C}">
      <dgm:prSet/>
      <dgm:spPr/>
      <dgm:t>
        <a:bodyPr/>
        <a:lstStyle/>
        <a:p>
          <a:endParaRPr lang="en-US"/>
        </a:p>
      </dgm:t>
    </dgm:pt>
    <dgm:pt modelId="{B18DADD7-0C1A-4275-957B-45BB6A2B2160}" type="pres">
      <dgm:prSet presAssocID="{39BEC684-9611-4B78-9A46-FAA72D2FE163}" presName="linear" presStyleCnt="0">
        <dgm:presLayoutVars>
          <dgm:animLvl val="lvl"/>
          <dgm:resizeHandles val="exact"/>
        </dgm:presLayoutVars>
      </dgm:prSet>
      <dgm:spPr/>
    </dgm:pt>
    <dgm:pt modelId="{FE028767-CC70-4C85-ADBC-20BE9F826B18}" type="pres">
      <dgm:prSet presAssocID="{B85BA725-EE69-4101-B20D-9BD1429FB760}" presName="parentText" presStyleLbl="node1" presStyleIdx="0" presStyleCnt="1">
        <dgm:presLayoutVars>
          <dgm:chMax val="0"/>
          <dgm:bulletEnabled val="1"/>
        </dgm:presLayoutVars>
      </dgm:prSet>
      <dgm:spPr/>
    </dgm:pt>
  </dgm:ptLst>
  <dgm:cxnLst>
    <dgm:cxn modelId="{724D6E10-1D07-4835-B59C-86F237AB4B7D}" type="presOf" srcId="{B85BA725-EE69-4101-B20D-9BD1429FB760}" destId="{FE028767-CC70-4C85-ADBC-20BE9F826B18}" srcOrd="0" destOrd="0" presId="urn:microsoft.com/office/officeart/2005/8/layout/vList2"/>
    <dgm:cxn modelId="{24427BC0-D7B7-4F68-8217-FF769F341132}" type="presOf" srcId="{39BEC684-9611-4B78-9A46-FAA72D2FE163}" destId="{B18DADD7-0C1A-4275-957B-45BB6A2B2160}" srcOrd="0" destOrd="0" presId="urn:microsoft.com/office/officeart/2005/8/layout/vList2"/>
    <dgm:cxn modelId="{114969D6-FAE4-46B6-86AD-A00D1B922F4C}" srcId="{39BEC684-9611-4B78-9A46-FAA72D2FE163}" destId="{B85BA725-EE69-4101-B20D-9BD1429FB760}" srcOrd="0" destOrd="0" parTransId="{C67A7497-B834-4CA8-83D3-1A303060061C}" sibTransId="{31EE9075-498F-4CB2-B146-87C85811B4B9}"/>
    <dgm:cxn modelId="{51DA58B1-9AB9-4F1D-BFD7-1DBC361A3680}" type="presParOf" srcId="{B18DADD7-0C1A-4275-957B-45BB6A2B2160}" destId="{FE028767-CC70-4C85-ADBC-20BE9F826B18}"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6EC4B5C-32E2-4122-A39B-1F072B28782A}" type="doc">
      <dgm:prSet loTypeId="urn:microsoft.com/office/officeart/2005/8/layout/vList2" loCatId="list" qsTypeId="urn:microsoft.com/office/officeart/2005/8/quickstyle/simple1" qsCatId="simple" csTypeId="urn:microsoft.com/office/officeart/2005/8/colors/accent3_1" csCatId="accent3" phldr="1"/>
      <dgm:spPr/>
      <dgm:t>
        <a:bodyPr/>
        <a:lstStyle/>
        <a:p>
          <a:endParaRPr lang="en-US"/>
        </a:p>
      </dgm:t>
    </dgm:pt>
    <dgm:pt modelId="{90A3E09D-7972-4B49-B9D4-23E0B4AC28F6}">
      <dgm:prSet custT="1"/>
      <dgm:spPr>
        <a:ln>
          <a:solidFill>
            <a:schemeClr val="tx1"/>
          </a:solidFill>
        </a:ln>
      </dgm:spPr>
      <dgm:t>
        <a:bodyPr/>
        <a:lstStyle/>
        <a:p>
          <a:pPr algn="just" rtl="0"/>
          <a:r>
            <a:rPr lang="en-US" sz="2000" dirty="0">
              <a:solidFill>
                <a:schemeClr val="tx1"/>
              </a:solidFill>
              <a:latin typeface="+mn-lt"/>
            </a:rPr>
            <a:t>From our experiment, we noticed the face recognition was sensitive to face background, light, and head orientations. This technique described the accurate and efficient method of automatic attendance in the classroom which could replace the traditional method. An automatic attendance has many advantages, most of the existing systems are time consuming and require semi manual interference from lecturers, our system seeks to solve these issues by using face recognition in the process to save the time and labor. And No need for installing complex hardware for taking the attendance in classroom, all we need is a camera and laptop. We used algorithms that can detect and recognize faces in the image. </a:t>
          </a:r>
          <a:endParaRPr lang="ar-JO" sz="2000" dirty="0">
            <a:solidFill>
              <a:schemeClr val="tx1"/>
            </a:solidFill>
            <a:latin typeface="+mn-lt"/>
          </a:endParaRPr>
        </a:p>
      </dgm:t>
    </dgm:pt>
    <dgm:pt modelId="{54E2D9EC-F6E3-4FC4-B74C-5C477F17B15E}" type="parTrans" cxnId="{9B20A7B4-A08B-4D31-8A6F-456EC92B0F42}">
      <dgm:prSet/>
      <dgm:spPr/>
      <dgm:t>
        <a:bodyPr/>
        <a:lstStyle/>
        <a:p>
          <a:pPr rtl="1"/>
          <a:endParaRPr lang="ar-JO"/>
        </a:p>
      </dgm:t>
    </dgm:pt>
    <dgm:pt modelId="{28F94A48-BAEF-466E-9F8B-9F51AEA31E93}" type="sibTrans" cxnId="{9B20A7B4-A08B-4D31-8A6F-456EC92B0F42}">
      <dgm:prSet/>
      <dgm:spPr/>
      <dgm:t>
        <a:bodyPr/>
        <a:lstStyle/>
        <a:p>
          <a:pPr rtl="1"/>
          <a:endParaRPr lang="ar-JO"/>
        </a:p>
      </dgm:t>
    </dgm:pt>
    <dgm:pt modelId="{5CC2D62A-028A-4532-ADA4-EAD6AA2E8A70}" type="pres">
      <dgm:prSet presAssocID="{36EC4B5C-32E2-4122-A39B-1F072B28782A}" presName="linear" presStyleCnt="0">
        <dgm:presLayoutVars>
          <dgm:animLvl val="lvl"/>
          <dgm:resizeHandles val="exact"/>
        </dgm:presLayoutVars>
      </dgm:prSet>
      <dgm:spPr/>
    </dgm:pt>
    <dgm:pt modelId="{B9ECA85C-B6F0-4AE4-A5FA-659809D9EE39}" type="pres">
      <dgm:prSet presAssocID="{90A3E09D-7972-4B49-B9D4-23E0B4AC28F6}" presName="parentText" presStyleLbl="node1" presStyleIdx="0" presStyleCnt="1" custScaleY="124998">
        <dgm:presLayoutVars>
          <dgm:chMax val="0"/>
          <dgm:bulletEnabled val="1"/>
        </dgm:presLayoutVars>
      </dgm:prSet>
      <dgm:spPr/>
    </dgm:pt>
  </dgm:ptLst>
  <dgm:cxnLst>
    <dgm:cxn modelId="{D7D6F05B-5E3F-48B0-9882-8B88D878E684}" type="presOf" srcId="{36EC4B5C-32E2-4122-A39B-1F072B28782A}" destId="{5CC2D62A-028A-4532-ADA4-EAD6AA2E8A70}" srcOrd="0" destOrd="0" presId="urn:microsoft.com/office/officeart/2005/8/layout/vList2"/>
    <dgm:cxn modelId="{149A8755-B299-45D8-9034-50715536246C}" type="presOf" srcId="{90A3E09D-7972-4B49-B9D4-23E0B4AC28F6}" destId="{B9ECA85C-B6F0-4AE4-A5FA-659809D9EE39}" srcOrd="0" destOrd="0" presId="urn:microsoft.com/office/officeart/2005/8/layout/vList2"/>
    <dgm:cxn modelId="{9B20A7B4-A08B-4D31-8A6F-456EC92B0F42}" srcId="{36EC4B5C-32E2-4122-A39B-1F072B28782A}" destId="{90A3E09D-7972-4B49-B9D4-23E0B4AC28F6}" srcOrd="0" destOrd="0" parTransId="{54E2D9EC-F6E3-4FC4-B74C-5C477F17B15E}" sibTransId="{28F94A48-BAEF-466E-9F8B-9F51AEA31E93}"/>
    <dgm:cxn modelId="{ADB6E8E2-AD27-46AB-A92D-4DCE19F65DFB}" type="presParOf" srcId="{5CC2D62A-028A-4532-ADA4-EAD6AA2E8A70}" destId="{B9ECA85C-B6F0-4AE4-A5FA-659809D9EE3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7DD24A0-2195-45B5-B2FF-979D115E0C41}"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en-US"/>
        </a:p>
      </dgm:t>
    </dgm:pt>
    <dgm:pt modelId="{AF520D00-4A50-4A02-8338-454B3EBCF925}">
      <dgm:prSet custT="1">
        <dgm:style>
          <a:lnRef idx="2">
            <a:schemeClr val="accent3"/>
          </a:lnRef>
          <a:fillRef idx="1">
            <a:schemeClr val="lt1"/>
          </a:fillRef>
          <a:effectRef idx="0">
            <a:schemeClr val="accent3"/>
          </a:effectRef>
          <a:fontRef idx="minor">
            <a:schemeClr val="dk1"/>
          </a:fontRef>
        </dgm:style>
      </dgm:prSet>
      <dgm:spPr>
        <a:ln>
          <a:solidFill>
            <a:schemeClr val="tx1"/>
          </a:solidFill>
        </a:ln>
      </dgm:spPr>
      <dgm:t>
        <a:bodyPr/>
        <a:lstStyle/>
        <a:p>
          <a:pPr algn="just" rtl="0"/>
          <a:r>
            <a:rPr lang="en-US" sz="2500" dirty="0">
              <a:solidFill>
                <a:schemeClr val="tx1"/>
              </a:solidFill>
            </a:rPr>
            <a:t>Automatic attendance system can be improved by increasing the number of features which can be extracted to increase accuracy of  face recognition. Once the software is developed and tested properly, it could be improved to cover full institutions such as the faculty of engineering.</a:t>
          </a:r>
          <a:endParaRPr lang="en-US" sz="2500" dirty="0">
            <a:solidFill>
              <a:schemeClr val="tx1"/>
            </a:solidFill>
            <a:latin typeface="Arial" pitchFamily="34" charset="0"/>
            <a:cs typeface="Arial" pitchFamily="34" charset="0"/>
          </a:endParaRPr>
        </a:p>
      </dgm:t>
    </dgm:pt>
    <dgm:pt modelId="{E95AA52A-558E-4280-9B9B-301B31C7F181}" type="parTrans" cxnId="{C53D91CB-9035-4CE6-AE15-2862416B0D4A}">
      <dgm:prSet/>
      <dgm:spPr/>
      <dgm:t>
        <a:bodyPr/>
        <a:lstStyle/>
        <a:p>
          <a:endParaRPr lang="en-US"/>
        </a:p>
      </dgm:t>
    </dgm:pt>
    <dgm:pt modelId="{6C54BBBA-0517-4413-82A8-C440BBE3EAA2}" type="sibTrans" cxnId="{C53D91CB-9035-4CE6-AE15-2862416B0D4A}">
      <dgm:prSet/>
      <dgm:spPr/>
      <dgm:t>
        <a:bodyPr/>
        <a:lstStyle/>
        <a:p>
          <a:endParaRPr lang="en-US"/>
        </a:p>
      </dgm:t>
    </dgm:pt>
    <dgm:pt modelId="{F3AC32C5-E950-4FB8-AAE3-AFEED00E0F9A}" type="pres">
      <dgm:prSet presAssocID="{57DD24A0-2195-45B5-B2FF-979D115E0C41}" presName="linear" presStyleCnt="0">
        <dgm:presLayoutVars>
          <dgm:animLvl val="lvl"/>
          <dgm:resizeHandles val="exact"/>
        </dgm:presLayoutVars>
      </dgm:prSet>
      <dgm:spPr/>
    </dgm:pt>
    <dgm:pt modelId="{BCC2FBDB-BD8D-466B-94F3-E7B87E86165D}" type="pres">
      <dgm:prSet presAssocID="{AF520D00-4A50-4A02-8338-454B3EBCF925}" presName="parentText" presStyleLbl="node1" presStyleIdx="0" presStyleCnt="1" custScaleY="1096243" custLinFactY="-100000" custLinFactNeighborX="-1295" custLinFactNeighborY="-186185">
        <dgm:presLayoutVars>
          <dgm:chMax val="0"/>
          <dgm:bulletEnabled val="1"/>
        </dgm:presLayoutVars>
      </dgm:prSet>
      <dgm:spPr/>
    </dgm:pt>
  </dgm:ptLst>
  <dgm:cxnLst>
    <dgm:cxn modelId="{75050345-B6EA-4CAA-A308-E552BEAE47DC}" type="presOf" srcId="{57DD24A0-2195-45B5-B2FF-979D115E0C41}" destId="{F3AC32C5-E950-4FB8-AAE3-AFEED00E0F9A}" srcOrd="0" destOrd="0" presId="urn:microsoft.com/office/officeart/2005/8/layout/vList2"/>
    <dgm:cxn modelId="{BDC9A8A3-F53B-464D-8C40-D6AA6B78164B}" type="presOf" srcId="{AF520D00-4A50-4A02-8338-454B3EBCF925}" destId="{BCC2FBDB-BD8D-466B-94F3-E7B87E86165D}" srcOrd="0" destOrd="0" presId="urn:microsoft.com/office/officeart/2005/8/layout/vList2"/>
    <dgm:cxn modelId="{C53D91CB-9035-4CE6-AE15-2862416B0D4A}" srcId="{57DD24A0-2195-45B5-B2FF-979D115E0C41}" destId="{AF520D00-4A50-4A02-8338-454B3EBCF925}" srcOrd="0" destOrd="0" parTransId="{E95AA52A-558E-4280-9B9B-301B31C7F181}" sibTransId="{6C54BBBA-0517-4413-82A8-C440BBE3EAA2}"/>
    <dgm:cxn modelId="{0751C400-9235-42B3-844A-8B3B2B0231D9}" type="presParOf" srcId="{F3AC32C5-E950-4FB8-AAE3-AFEED00E0F9A}" destId="{BCC2FBDB-BD8D-466B-94F3-E7B87E86165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69371A-416B-43C6-8AB8-138152ED8164}">
      <dsp:nvSpPr>
        <dsp:cNvPr id="0" name=""/>
        <dsp:cNvSpPr/>
      </dsp:nvSpPr>
      <dsp:spPr>
        <a:xfrm>
          <a:off x="0" y="259334"/>
          <a:ext cx="8708504" cy="4103288"/>
        </a:xfrm>
        <a:prstGeom prst="roundRect">
          <a:avLst/>
        </a:prstGeom>
        <a:solidFill>
          <a:schemeClr val="bg1"/>
        </a:solidFill>
        <a:ln w="25400" cap="flat" cmpd="sng" algn="ctr">
          <a:solidFill>
            <a:schemeClr val="tx1">
              <a:lumMod val="85000"/>
              <a:lumOff val="1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dirty="0">
              <a:solidFill>
                <a:schemeClr val="tx1"/>
              </a:solidFill>
              <a:latin typeface="+mn-lt"/>
              <a:cs typeface="Arial" pitchFamily="34" charset="0"/>
            </a:rPr>
            <a:t>1. Introduction </a:t>
          </a:r>
        </a:p>
        <a:p>
          <a:pPr marL="0" lvl="0" indent="0" algn="l" defTabSz="755650" rtl="0">
            <a:lnSpc>
              <a:spcPct val="90000"/>
            </a:lnSpc>
            <a:spcBef>
              <a:spcPct val="0"/>
            </a:spcBef>
            <a:spcAft>
              <a:spcPct val="35000"/>
            </a:spcAft>
            <a:buNone/>
          </a:pPr>
          <a:r>
            <a:rPr lang="en-US" sz="1700" b="1" kern="1200" dirty="0">
              <a:solidFill>
                <a:schemeClr val="tx1"/>
              </a:solidFill>
              <a:latin typeface="+mn-lt"/>
              <a:cs typeface="Arial" pitchFamily="34" charset="0"/>
            </a:rPr>
            <a:t>2. Algorithm ( flow chart )</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3. Functional Block Diagram</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4. Train faces</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5. Face detection</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6. How do we create database</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7. Mark Attendance </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8. Source code</a:t>
          </a:r>
        </a:p>
        <a:p>
          <a:pPr marL="0" lvl="0" indent="0" algn="l" defTabSz="755650" rtl="0">
            <a:lnSpc>
              <a:spcPct val="90000"/>
            </a:lnSpc>
            <a:spcBef>
              <a:spcPct val="0"/>
            </a:spcBef>
            <a:spcAft>
              <a:spcPct val="35000"/>
            </a:spcAft>
            <a:buNone/>
          </a:pPr>
          <a:r>
            <a:rPr lang="en-US" sz="1700" b="1" kern="1200" baseline="0" dirty="0">
              <a:solidFill>
                <a:schemeClr val="tx1"/>
              </a:solidFill>
              <a:latin typeface="+mn-lt"/>
              <a:cs typeface="Arial" pitchFamily="34" charset="0"/>
            </a:rPr>
            <a:t>9. Outputs</a:t>
          </a:r>
        </a:p>
        <a:p>
          <a:pPr marL="0" lvl="0" indent="0" algn="l" defTabSz="755650" rtl="0">
            <a:lnSpc>
              <a:spcPct val="90000"/>
            </a:lnSpc>
            <a:spcBef>
              <a:spcPct val="0"/>
            </a:spcBef>
            <a:spcAft>
              <a:spcPct val="35000"/>
            </a:spcAft>
            <a:buNone/>
          </a:pPr>
          <a:r>
            <a:rPr lang="en-US" sz="1700" b="1" kern="1200" dirty="0">
              <a:solidFill>
                <a:schemeClr val="tx1"/>
              </a:solidFill>
              <a:latin typeface="+mn-lt"/>
              <a:cs typeface="Arial" pitchFamily="34" charset="0"/>
            </a:rPr>
            <a:t>10. Conclusion</a:t>
          </a:r>
        </a:p>
        <a:p>
          <a:pPr marL="0" lvl="0" indent="0" algn="l" defTabSz="755650">
            <a:lnSpc>
              <a:spcPct val="90000"/>
            </a:lnSpc>
            <a:spcBef>
              <a:spcPct val="0"/>
            </a:spcBef>
            <a:spcAft>
              <a:spcPct val="35000"/>
            </a:spcAft>
            <a:buNone/>
          </a:pPr>
          <a:r>
            <a:rPr lang="en-US" sz="1700" b="1" kern="1200" dirty="0">
              <a:solidFill>
                <a:schemeClr val="tx1"/>
              </a:solidFill>
              <a:latin typeface="+mn-lt"/>
              <a:cs typeface="Arial" pitchFamily="34" charset="0"/>
            </a:rPr>
            <a:t>11. Future Work</a:t>
          </a:r>
          <a:endParaRPr lang="en-US" sz="1700" b="1" kern="1200" dirty="0">
            <a:solidFill>
              <a:schemeClr val="tx1"/>
            </a:solidFill>
            <a:latin typeface="+mn-lt"/>
          </a:endParaRPr>
        </a:p>
      </dsp:txBody>
      <dsp:txXfrm>
        <a:off x="200306" y="459640"/>
        <a:ext cx="8307892" cy="37026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3634B6-77F1-4288-8567-413E516BA3D3}">
      <dsp:nvSpPr>
        <dsp:cNvPr id="0" name=""/>
        <dsp:cNvSpPr/>
      </dsp:nvSpPr>
      <dsp:spPr>
        <a:xfrm>
          <a:off x="0" y="10041"/>
          <a:ext cx="7889996" cy="5133494"/>
        </a:xfrm>
        <a:prstGeom prst="roundRect">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83820" tIns="83820" rIns="83820" bIns="83820" numCol="1" spcCol="1270" anchor="ctr" anchorCtr="0">
          <a:noAutofit/>
        </a:bodyPr>
        <a:lstStyle/>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r>
            <a:rPr lang="en-US" sz="2200" kern="1200" dirty="0">
              <a:latin typeface="+mn-lt"/>
              <a:cs typeface="Arial" pitchFamily="34" charset="0"/>
            </a:rPr>
            <a:t>Traditionally attendance is marked manually by teachers and they must make sure correct attendance is marked for respective student. </a:t>
          </a: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endParaRPr lang="en-US" sz="2200" kern="1200" dirty="0">
            <a:latin typeface="Arial" pitchFamily="34" charset="0"/>
            <a:cs typeface="Arial" pitchFamily="34" charset="0"/>
          </a:endParaRPr>
        </a:p>
        <a:p>
          <a:pPr marL="0" lvl="0" indent="0" algn="just" defTabSz="977900" rtl="0">
            <a:lnSpc>
              <a:spcPct val="90000"/>
            </a:lnSpc>
            <a:spcBef>
              <a:spcPct val="0"/>
            </a:spcBef>
            <a:spcAft>
              <a:spcPct val="35000"/>
            </a:spcAft>
            <a:buNone/>
          </a:pPr>
          <a:r>
            <a:rPr lang="en-US" sz="2200" kern="1200" dirty="0">
              <a:solidFill>
                <a:schemeClr val="tx1"/>
              </a:solidFill>
              <a:latin typeface="+mn-lt"/>
              <a:cs typeface="Arial" pitchFamily="34" charset="0"/>
            </a:rPr>
            <a:t>This whole process wastes some of lecture time and part of correct information is missed due to fraudulent and proxy cases.</a:t>
          </a:r>
        </a:p>
      </dsp:txBody>
      <dsp:txXfrm>
        <a:off x="250597" y="260638"/>
        <a:ext cx="7388802" cy="46323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E4F9E3-9003-4DBA-9148-25BB55FC1937}">
      <dsp:nvSpPr>
        <dsp:cNvPr id="0" name=""/>
        <dsp:cNvSpPr/>
      </dsp:nvSpPr>
      <dsp:spPr>
        <a:xfrm>
          <a:off x="711453" y="86354"/>
          <a:ext cx="2985024" cy="2246876"/>
        </a:xfrm>
        <a:prstGeom prst="ellipse">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83820" tIns="83820" rIns="83820" bIns="83820" numCol="1" spcCol="1270" anchor="ctr" anchorCtr="0">
          <a:noAutofit/>
        </a:bodyPr>
        <a:lstStyle/>
        <a:p>
          <a:pPr marL="0" lvl="0" indent="0" algn="l" defTabSz="977900" rtl="0">
            <a:lnSpc>
              <a:spcPct val="90000"/>
            </a:lnSpc>
            <a:spcBef>
              <a:spcPct val="0"/>
            </a:spcBef>
            <a:spcAft>
              <a:spcPct val="35000"/>
            </a:spcAft>
            <a:buNone/>
          </a:pPr>
          <a:r>
            <a:rPr lang="en-US" sz="2200" kern="1200" dirty="0">
              <a:latin typeface="Arial" pitchFamily="34" charset="0"/>
              <a:ea typeface="Arial Unicode MS" pitchFamily="34" charset="-128"/>
              <a:cs typeface="Arial" pitchFamily="34" charset="0"/>
            </a:rPr>
            <a:t>1-Automated</a:t>
          </a:r>
        </a:p>
      </dsp:txBody>
      <dsp:txXfrm>
        <a:off x="1148600" y="415401"/>
        <a:ext cx="2110730" cy="1588782"/>
      </dsp:txXfrm>
    </dsp:sp>
    <dsp:sp modelId="{51746389-5B80-4F8D-BD01-2073E64134C2}">
      <dsp:nvSpPr>
        <dsp:cNvPr id="0" name=""/>
        <dsp:cNvSpPr/>
      </dsp:nvSpPr>
      <dsp:spPr>
        <a:xfrm>
          <a:off x="1535493" y="1786611"/>
          <a:ext cx="3048791" cy="2245836"/>
        </a:xfrm>
        <a:prstGeom prst="ellipse">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83820" tIns="83820" rIns="83820" bIns="83820" numCol="1" spcCol="1270" anchor="ctr" anchorCtr="0">
          <a:noAutofit/>
        </a:bodyPr>
        <a:lstStyle/>
        <a:p>
          <a:pPr marL="0" lvl="0" indent="0" algn="just" defTabSz="977900" rtl="0">
            <a:lnSpc>
              <a:spcPct val="90000"/>
            </a:lnSpc>
            <a:spcBef>
              <a:spcPct val="0"/>
            </a:spcBef>
            <a:spcAft>
              <a:spcPct val="35000"/>
            </a:spcAft>
            <a:buNone/>
          </a:pPr>
          <a:r>
            <a:rPr lang="en-US" sz="2200" kern="1200" dirty="0">
              <a:latin typeface="Arial" pitchFamily="34" charset="0"/>
              <a:ea typeface="Arial Unicode MS" pitchFamily="34" charset="-128"/>
              <a:cs typeface="Arial" pitchFamily="34" charset="0"/>
            </a:rPr>
            <a:t>  3-Effective</a:t>
          </a:r>
        </a:p>
      </dsp:txBody>
      <dsp:txXfrm>
        <a:off x="1981978" y="2115506"/>
        <a:ext cx="2155821" cy="1588046"/>
      </dsp:txXfrm>
    </dsp:sp>
    <dsp:sp modelId="{CB27E828-3892-4B2D-BA43-EC4DF5B8B309}">
      <dsp:nvSpPr>
        <dsp:cNvPr id="0" name=""/>
        <dsp:cNvSpPr/>
      </dsp:nvSpPr>
      <dsp:spPr>
        <a:xfrm>
          <a:off x="3572231" y="43041"/>
          <a:ext cx="2817235" cy="2189472"/>
        </a:xfrm>
        <a:prstGeom prst="ellipse">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dirty="0">
              <a:latin typeface="Arial" pitchFamily="34" charset="0"/>
              <a:ea typeface="Arial Unicode MS" pitchFamily="34" charset="-128"/>
              <a:cs typeface="Arial" pitchFamily="34" charset="0"/>
            </a:rPr>
            <a:t>2- Keep extra time </a:t>
          </a:r>
        </a:p>
      </dsp:txBody>
      <dsp:txXfrm>
        <a:off x="3984806" y="363682"/>
        <a:ext cx="1992085" cy="154819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40A673-F78A-4DDE-BE17-D776CDF860E1}">
      <dsp:nvSpPr>
        <dsp:cNvPr id="0" name=""/>
        <dsp:cNvSpPr/>
      </dsp:nvSpPr>
      <dsp:spPr>
        <a:xfrm>
          <a:off x="0" y="275484"/>
          <a:ext cx="8229600" cy="3650400"/>
        </a:xfrm>
        <a:prstGeom prst="roundRect">
          <a:avLst/>
        </a:prstGeom>
        <a:solidFill>
          <a:schemeClr val="lt1">
            <a:hueOff val="0"/>
            <a:satOff val="0"/>
            <a:lumOff val="0"/>
            <a:alphaOff val="0"/>
          </a:scheme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just" defTabSz="1111250">
            <a:lnSpc>
              <a:spcPct val="90000"/>
            </a:lnSpc>
            <a:spcBef>
              <a:spcPct val="0"/>
            </a:spcBef>
            <a:spcAft>
              <a:spcPct val="35000"/>
            </a:spcAft>
            <a:buNone/>
          </a:pPr>
          <a:r>
            <a:rPr lang="en-US" sz="2500" kern="1200" dirty="0">
              <a:solidFill>
                <a:prstClr val="black"/>
              </a:solidFill>
              <a:latin typeface="Calibri"/>
              <a:ea typeface="+mn-ea"/>
              <a:cs typeface="Arial" pitchFamily="34" charset="0"/>
            </a:rPr>
            <a:t>Face detection </a:t>
          </a:r>
          <a:r>
            <a:rPr lang="en-US" sz="2500" kern="1200" dirty="0">
              <a:solidFill>
                <a:schemeClr val="tx1"/>
              </a:solidFill>
              <a:latin typeface="+mn-lt"/>
              <a:cs typeface="Arial" pitchFamily="34" charset="0"/>
            </a:rPr>
            <a:t>is a computer technology used to identify human faces in digital images by determining the location of the faces in the image and extract sub images for each face.</a:t>
          </a:r>
        </a:p>
        <a:p>
          <a:pPr marL="0" lvl="0" indent="0" algn="l" defTabSz="1111250">
            <a:lnSpc>
              <a:spcPct val="90000"/>
            </a:lnSpc>
            <a:spcBef>
              <a:spcPct val="0"/>
            </a:spcBef>
            <a:spcAft>
              <a:spcPct val="35000"/>
            </a:spcAft>
            <a:buNone/>
          </a:pPr>
          <a:endParaRPr lang="en-US" sz="2500" kern="1200" dirty="0">
            <a:solidFill>
              <a:schemeClr val="tx1"/>
            </a:solidFill>
            <a:latin typeface="+mn-lt"/>
            <a:cs typeface="Arial" pitchFamily="34" charset="0"/>
          </a:endParaRPr>
        </a:p>
        <a:p>
          <a:pPr marL="0" lvl="0" indent="0" algn="just" defTabSz="1111250">
            <a:lnSpc>
              <a:spcPct val="90000"/>
            </a:lnSpc>
            <a:spcBef>
              <a:spcPct val="0"/>
            </a:spcBef>
            <a:spcAft>
              <a:spcPct val="35000"/>
            </a:spcAft>
            <a:buNone/>
          </a:pPr>
          <a:r>
            <a:rPr lang="en-US" sz="2500" kern="1200" dirty="0" err="1">
              <a:solidFill>
                <a:schemeClr val="tx1"/>
              </a:solidFill>
              <a:latin typeface="+mn-lt"/>
              <a:cs typeface="Arial" pitchFamily="34" charset="0"/>
            </a:rPr>
            <a:t>Harrcascade</a:t>
          </a:r>
          <a:r>
            <a:rPr lang="en-US" sz="2500" kern="1200" dirty="0">
              <a:solidFill>
                <a:schemeClr val="tx1"/>
              </a:solidFill>
              <a:latin typeface="+mn-lt"/>
              <a:cs typeface="Arial" pitchFamily="34" charset="0"/>
            </a:rPr>
            <a:t> algorithm will be implemented to recognize face and non-face patterns and enable us to identify locations of the faces in the image.</a:t>
          </a:r>
          <a:endParaRPr lang="en-US" sz="2500" kern="1200" dirty="0">
            <a:solidFill>
              <a:schemeClr val="tx1"/>
            </a:solidFill>
            <a:latin typeface="+mn-lt"/>
          </a:endParaRPr>
        </a:p>
      </dsp:txBody>
      <dsp:txXfrm>
        <a:off x="178198" y="453682"/>
        <a:ext cx="7873204" cy="32940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028767-CC70-4C85-ADBC-20BE9F826B18}">
      <dsp:nvSpPr>
        <dsp:cNvPr id="0" name=""/>
        <dsp:cNvSpPr/>
      </dsp:nvSpPr>
      <dsp:spPr>
        <a:xfrm>
          <a:off x="0" y="513831"/>
          <a:ext cx="8229600" cy="3498300"/>
        </a:xfrm>
        <a:prstGeom prst="roundRect">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91440" tIns="91440" rIns="91440" bIns="91440" numCol="1" spcCol="1270" anchor="ctr" anchorCtr="0">
          <a:noAutofit/>
        </a:bodyPr>
        <a:lstStyle/>
        <a:p>
          <a:pPr marL="0" lvl="0" indent="0" algn="just" defTabSz="1066800">
            <a:lnSpc>
              <a:spcPct val="90000"/>
            </a:lnSpc>
            <a:spcBef>
              <a:spcPct val="0"/>
            </a:spcBef>
            <a:spcAft>
              <a:spcPct val="35000"/>
            </a:spcAft>
            <a:buNone/>
          </a:pPr>
          <a:r>
            <a:rPr lang="en-US" sz="2400" kern="1200" dirty="0">
              <a:solidFill>
                <a:schemeClr val="tx1"/>
              </a:solidFill>
              <a:latin typeface="+mn-lt"/>
            </a:rPr>
            <a:t>Database is the collection of face images and extracted features. And the database includes names of  students &amp; </a:t>
          </a:r>
          <a:r>
            <a:rPr lang="en-US" sz="2400" kern="1200" dirty="0" err="1">
              <a:solidFill>
                <a:schemeClr val="tx1"/>
              </a:solidFill>
              <a:latin typeface="+mn-lt"/>
            </a:rPr>
            <a:t>registeration</a:t>
          </a:r>
          <a:r>
            <a:rPr lang="en-US" sz="2400" kern="1200" dirty="0">
              <a:solidFill>
                <a:schemeClr val="tx1"/>
              </a:solidFill>
              <a:latin typeface="+mn-lt"/>
            </a:rPr>
            <a:t>  number for each student . </a:t>
          </a:r>
        </a:p>
        <a:p>
          <a:pPr marL="0" lvl="0" indent="0" algn="l" defTabSz="1066800">
            <a:lnSpc>
              <a:spcPct val="90000"/>
            </a:lnSpc>
            <a:spcBef>
              <a:spcPct val="0"/>
            </a:spcBef>
            <a:spcAft>
              <a:spcPct val="35000"/>
            </a:spcAft>
            <a:buNone/>
          </a:pPr>
          <a:endParaRPr lang="en-US" sz="2400" kern="1200" dirty="0">
            <a:solidFill>
              <a:schemeClr val="tx1"/>
            </a:solidFill>
            <a:latin typeface="+mn-lt"/>
          </a:endParaRPr>
        </a:p>
        <a:p>
          <a:pPr marL="0" lvl="0" indent="0" algn="just" defTabSz="1066800">
            <a:lnSpc>
              <a:spcPct val="90000"/>
            </a:lnSpc>
            <a:spcBef>
              <a:spcPct val="0"/>
            </a:spcBef>
            <a:spcAft>
              <a:spcPct val="35000"/>
            </a:spcAft>
            <a:buNone/>
          </a:pPr>
          <a:r>
            <a:rPr lang="en-US" sz="2400" kern="1200" dirty="0">
              <a:solidFill>
                <a:schemeClr val="tx1"/>
              </a:solidFill>
              <a:latin typeface="+mn-lt"/>
              <a:cs typeface="Arial" pitchFamily="34" charset="0"/>
            </a:rPr>
            <a:t>We created a data base for 18 persons, were we took 10 images per person using raspberry pi model 2 cam, these images were taken at different times and with variations in illumination, facial expressions, and facial details.</a:t>
          </a:r>
          <a:endParaRPr lang="en-US" sz="2400" kern="1200" dirty="0">
            <a:solidFill>
              <a:schemeClr val="tx1"/>
            </a:solidFill>
            <a:latin typeface="+mn-lt"/>
          </a:endParaRPr>
        </a:p>
      </dsp:txBody>
      <dsp:txXfrm>
        <a:off x="170773" y="684604"/>
        <a:ext cx="7888054" cy="315675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ECA85C-B6F0-4AE4-A5FA-659809D9EE39}">
      <dsp:nvSpPr>
        <dsp:cNvPr id="0" name=""/>
        <dsp:cNvSpPr/>
      </dsp:nvSpPr>
      <dsp:spPr>
        <a:xfrm>
          <a:off x="0" y="219170"/>
          <a:ext cx="8715436" cy="4087622"/>
        </a:xfrm>
        <a:prstGeom prst="roundRect">
          <a:avLst/>
        </a:prstGeom>
        <a:solidFill>
          <a:schemeClr val="lt1">
            <a:hueOff val="0"/>
            <a:satOff val="0"/>
            <a:lumOff val="0"/>
            <a:alphaOff val="0"/>
          </a:schemeClr>
        </a:solidFill>
        <a:ln w="25400"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just" defTabSz="889000" rtl="0">
            <a:lnSpc>
              <a:spcPct val="90000"/>
            </a:lnSpc>
            <a:spcBef>
              <a:spcPct val="0"/>
            </a:spcBef>
            <a:spcAft>
              <a:spcPct val="35000"/>
            </a:spcAft>
            <a:buNone/>
          </a:pPr>
          <a:r>
            <a:rPr lang="en-US" sz="2000" kern="1200" dirty="0">
              <a:solidFill>
                <a:schemeClr val="tx1"/>
              </a:solidFill>
              <a:latin typeface="+mn-lt"/>
            </a:rPr>
            <a:t>From our experiment, we noticed the face recognition was sensitive to face background, light, and head orientations. This technique described the accurate and efficient method of automatic attendance in the classroom which could replace the traditional method. An automatic attendance has many advantages, most of the existing systems are time consuming and require semi manual interference from lecturers, our system seeks to solve these issues by using face recognition in the process to save the time and labor. And No need for installing complex hardware for taking the attendance in classroom, all we need is a camera and laptop. We used algorithms that can detect and recognize faces in the image. </a:t>
          </a:r>
          <a:endParaRPr lang="ar-JO" sz="2000" kern="1200" dirty="0">
            <a:solidFill>
              <a:schemeClr val="tx1"/>
            </a:solidFill>
            <a:latin typeface="+mn-lt"/>
          </a:endParaRPr>
        </a:p>
      </dsp:txBody>
      <dsp:txXfrm>
        <a:off x="199541" y="418711"/>
        <a:ext cx="8316354" cy="368854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C2FBDB-BD8D-466B-94F3-E7B87E86165D}">
      <dsp:nvSpPr>
        <dsp:cNvPr id="0" name=""/>
        <dsp:cNvSpPr/>
      </dsp:nvSpPr>
      <dsp:spPr>
        <a:xfrm>
          <a:off x="0" y="0"/>
          <a:ext cx="8070110" cy="3203379"/>
        </a:xfrm>
        <a:prstGeom prst="roundRect">
          <a:avLst/>
        </a:prstGeom>
        <a:solidFill>
          <a:schemeClr val="lt1"/>
        </a:solidFill>
        <a:ln w="25400" cap="flat" cmpd="sng" algn="ctr">
          <a:solidFill>
            <a:schemeClr val="tx1"/>
          </a:solidFill>
          <a:prstDash val="solid"/>
        </a:ln>
        <a:effectLst/>
      </dsp:spPr>
      <dsp:style>
        <a:lnRef idx="2">
          <a:schemeClr val="accent3"/>
        </a:lnRef>
        <a:fillRef idx="1">
          <a:schemeClr val="lt1"/>
        </a:fillRef>
        <a:effectRef idx="0">
          <a:schemeClr val="accent3"/>
        </a:effectRef>
        <a:fontRef idx="minor">
          <a:schemeClr val="dk1"/>
        </a:fontRef>
      </dsp:style>
      <dsp:txBody>
        <a:bodyPr spcFirstLastPara="0" vert="horz" wrap="square" lIns="95250" tIns="95250" rIns="95250" bIns="95250" numCol="1" spcCol="1270" anchor="ctr" anchorCtr="0">
          <a:noAutofit/>
        </a:bodyPr>
        <a:lstStyle/>
        <a:p>
          <a:pPr marL="0" lvl="0" indent="0" algn="just" defTabSz="1111250" rtl="0">
            <a:lnSpc>
              <a:spcPct val="90000"/>
            </a:lnSpc>
            <a:spcBef>
              <a:spcPct val="0"/>
            </a:spcBef>
            <a:spcAft>
              <a:spcPct val="35000"/>
            </a:spcAft>
            <a:buNone/>
          </a:pPr>
          <a:r>
            <a:rPr lang="en-US" sz="2500" kern="1200" dirty="0">
              <a:solidFill>
                <a:schemeClr val="tx1"/>
              </a:solidFill>
            </a:rPr>
            <a:t>Automatic attendance system can be improved by increasing the number of features which can be extracted to increase accuracy of  face recognition. Once the software is developed and tested properly, it could be improved to cover full institutions such as the faculty of engineering.</a:t>
          </a:r>
          <a:endParaRPr lang="en-US" sz="2500" kern="1200" dirty="0">
            <a:solidFill>
              <a:schemeClr val="tx1"/>
            </a:solidFill>
            <a:latin typeface="Arial" pitchFamily="34" charset="0"/>
            <a:cs typeface="Arial" pitchFamily="34" charset="0"/>
          </a:endParaRPr>
        </a:p>
      </dsp:txBody>
      <dsp:txXfrm>
        <a:off x="156376" y="156376"/>
        <a:ext cx="7757358" cy="289062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jp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F9B36-EFE7-417B-959A-EC56527D5435}" type="datetimeFigureOut">
              <a:rPr lang="en-US" smtClean="0"/>
              <a:pPr/>
              <a:t>1/2/2023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681BB99-DCF3-4A48-B55A-52B83269CC7B}" type="slidenum">
              <a:rPr lang="en-US" smtClean="0"/>
              <a:pPr/>
              <a:t>‹#›</a:t>
            </a:fld>
            <a:endParaRPr lang="en-US"/>
          </a:p>
        </p:txBody>
      </p:sp>
    </p:spTree>
    <p:extLst>
      <p:ext uri="{BB962C8B-B14F-4D97-AF65-F5344CB8AC3E}">
        <p14:creationId xmlns:p14="http://schemas.microsoft.com/office/powerpoint/2010/main" val="16994263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6CD4A8B-A159-47F2-B170-DEC7801308FA}"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419992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D4A8B-A159-47F2-B170-DEC7801308FA}"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3009734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D4A8B-A159-47F2-B170-DEC7801308FA}"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2306775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D4A8B-A159-47F2-B170-DEC7801308FA}"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1097539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CD4A8B-A159-47F2-B170-DEC7801308FA}" type="datetimeFigureOut">
              <a:rPr lang="en-US" smtClean="0"/>
              <a:pPr/>
              <a:t>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3731337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6CD4A8B-A159-47F2-B170-DEC7801308FA}"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3114331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CD4A8B-A159-47F2-B170-DEC7801308FA}" type="datetimeFigureOut">
              <a:rPr lang="en-US" smtClean="0"/>
              <a:pPr/>
              <a:t>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384869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6CD4A8B-A159-47F2-B170-DEC7801308FA}" type="datetimeFigureOut">
              <a:rPr lang="en-US" smtClean="0"/>
              <a:pPr/>
              <a:t>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897149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CD4A8B-A159-47F2-B170-DEC7801308FA}" type="datetimeFigureOut">
              <a:rPr lang="en-US" smtClean="0"/>
              <a:pPr/>
              <a:t>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553519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CD4A8B-A159-47F2-B170-DEC7801308FA}"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121806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CD4A8B-A159-47F2-B170-DEC7801308FA}" type="datetimeFigureOut">
              <a:rPr lang="en-US" smtClean="0"/>
              <a:pPr/>
              <a:t>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9B33E-5CAA-4E4E-971E-BDBBAA2365C9}" type="slidenum">
              <a:rPr lang="en-US" smtClean="0"/>
              <a:pPr/>
              <a:t>‹#›</a:t>
            </a:fld>
            <a:endParaRPr lang="en-US"/>
          </a:p>
        </p:txBody>
      </p:sp>
    </p:spTree>
    <p:extLst>
      <p:ext uri="{BB962C8B-B14F-4D97-AF65-F5344CB8AC3E}">
        <p14:creationId xmlns:p14="http://schemas.microsoft.com/office/powerpoint/2010/main" val="2761875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CD4A8B-A159-47F2-B170-DEC7801308FA}" type="datetimeFigureOut">
              <a:rPr lang="en-US" smtClean="0"/>
              <a:pPr/>
              <a:t>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99B33E-5CAA-4E4E-971E-BDBBAA2365C9}" type="slidenum">
              <a:rPr lang="en-US" smtClean="0"/>
              <a:pPr/>
              <a:t>‹#›</a:t>
            </a:fld>
            <a:endParaRPr lang="en-US"/>
          </a:p>
        </p:txBody>
      </p:sp>
    </p:spTree>
    <p:extLst>
      <p:ext uri="{BB962C8B-B14F-4D97-AF65-F5344CB8AC3E}">
        <p14:creationId xmlns:p14="http://schemas.microsoft.com/office/powerpoint/2010/main" val="336421779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image" Target="../media/image3.jp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4.xml"/><Relationship Id="rId7" Type="http://schemas.openxmlformats.org/officeDocument/2006/relationships/image" Target="../media/image7.png"/><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10" Type="http://schemas.openxmlformats.org/officeDocument/2006/relationships/image" Target="../media/image10.png"/><Relationship Id="rId4" Type="http://schemas.openxmlformats.org/officeDocument/2006/relationships/diagramQuickStyle" Target="../diagrams/quickStyle4.xml"/><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43607" y="4094667"/>
            <a:ext cx="7344815" cy="861774"/>
          </a:xfrm>
          <a:prstGeom prst="rect">
            <a:avLst/>
          </a:prstGeom>
        </p:spPr>
        <p:txBody>
          <a:bodyPr wrap="square">
            <a:spAutoFit/>
          </a:bodyPr>
          <a:lstStyle/>
          <a:p>
            <a:pPr algn="ctr" rtl="0"/>
            <a:r>
              <a:rPr lang="en-US" sz="2500" b="1" dirty="0">
                <a:ln w="1905"/>
                <a:effectLst>
                  <a:innerShdw blurRad="69850" dist="43180" dir="5400000">
                    <a:srgbClr val="000000">
                      <a:alpha val="65000"/>
                    </a:srgbClr>
                  </a:innerShdw>
                </a:effectLst>
                <a:latin typeface="Arial" pitchFamily="34" charset="0"/>
                <a:cs typeface="Arial" pitchFamily="34" charset="0"/>
              </a:rPr>
              <a:t>Automatic Attendance System Based On Face Detection And Recognition</a:t>
            </a:r>
            <a:endParaRPr lang="en-US" sz="2500" b="1" dirty="0">
              <a:ln w="1905"/>
              <a:effectLst>
                <a:innerShdw blurRad="69850" dist="43180" dir="5400000">
                  <a:srgbClr val="000000">
                    <a:alpha val="65000"/>
                  </a:srgbClr>
                </a:innerShdw>
              </a:effectLst>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9900" y="691159"/>
            <a:ext cx="3739999" cy="2584259"/>
          </a:xfrm>
          <a:prstGeom prst="rect">
            <a:avLst/>
          </a:prstGeom>
        </p:spPr>
      </p:pic>
      <p:pic>
        <p:nvPicPr>
          <p:cNvPr id="9" name="Picture 8">
            <a:extLst>
              <a:ext uri="{FF2B5EF4-FFF2-40B4-BE49-F238E27FC236}">
                <a16:creationId xmlns:a16="http://schemas.microsoft.com/office/drawing/2014/main" id="{7CF0D002-5150-EE20-B936-F47D5A96B9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327464"/>
            <a:ext cx="4768380" cy="2924164"/>
          </a:xfrm>
          <a:prstGeom prst="rect">
            <a:avLst/>
          </a:prstGeom>
        </p:spPr>
      </p:pic>
      <p:sp>
        <p:nvSpPr>
          <p:cNvPr id="10" name="Title 9">
            <a:extLst>
              <a:ext uri="{FF2B5EF4-FFF2-40B4-BE49-F238E27FC236}">
                <a16:creationId xmlns:a16="http://schemas.microsoft.com/office/drawing/2014/main" id="{33FBC7B1-E424-E59D-E926-C2570FCAA3AC}"/>
              </a:ext>
            </a:extLst>
          </p:cNvPr>
          <p:cNvSpPr>
            <a:spLocks noGrp="1"/>
          </p:cNvSpPr>
          <p:nvPr>
            <p:ph type="ctrTitle"/>
          </p:nvPr>
        </p:nvSpPr>
        <p:spPr>
          <a:xfrm>
            <a:off x="703882" y="2479669"/>
            <a:ext cx="7772400" cy="1470025"/>
          </a:xfrm>
        </p:spPr>
        <p:txBody>
          <a:bodyPr>
            <a:normAutofit/>
          </a:bodyPr>
          <a:lstStyle/>
          <a:p>
            <a:r>
              <a:rPr lang="en-US" sz="3600" b="1" dirty="0">
                <a:ln w="1905"/>
                <a:effectLst>
                  <a:innerShdw blurRad="69850" dist="43180" dir="5400000">
                    <a:srgbClr val="000000">
                      <a:alpha val="65000"/>
                    </a:srgbClr>
                  </a:innerShdw>
                </a:effectLst>
                <a:latin typeface="Arial" pitchFamily="34" charset="0"/>
                <a:ea typeface="+mn-ea"/>
                <a:cs typeface="Arial" pitchFamily="34" charset="0"/>
              </a:rPr>
              <a:t>PROJECT</a:t>
            </a:r>
            <a:r>
              <a:rPr lang="en-US" sz="3600" dirty="0"/>
              <a:t> </a:t>
            </a:r>
            <a:r>
              <a:rPr lang="en-US" sz="3600" b="1" dirty="0">
                <a:ln w="1905"/>
                <a:effectLst>
                  <a:innerShdw blurRad="69850" dist="43180" dir="5400000">
                    <a:srgbClr val="000000">
                      <a:alpha val="65000"/>
                    </a:srgbClr>
                  </a:innerShdw>
                </a:effectLst>
                <a:latin typeface="Arial" pitchFamily="34" charset="0"/>
                <a:ea typeface="+mn-ea"/>
                <a:cs typeface="Arial" pitchFamily="34" charset="0"/>
              </a:rPr>
              <a:t>PRESENTATION</a:t>
            </a:r>
            <a:r>
              <a:rPr lang="en-US" sz="3600" dirty="0"/>
              <a:t> </a:t>
            </a:r>
            <a:endParaRPr lang="en-IN" sz="3600" dirty="0"/>
          </a:p>
        </p:txBody>
      </p:sp>
      <p:sp>
        <p:nvSpPr>
          <p:cNvPr id="11" name="Subtitle 10">
            <a:extLst>
              <a:ext uri="{FF2B5EF4-FFF2-40B4-BE49-F238E27FC236}">
                <a16:creationId xmlns:a16="http://schemas.microsoft.com/office/drawing/2014/main" id="{9AAAEF54-70B6-3757-FA57-3D6E3BC90353}"/>
              </a:ext>
            </a:extLst>
          </p:cNvPr>
          <p:cNvSpPr>
            <a:spLocks noGrp="1"/>
          </p:cNvSpPr>
          <p:nvPr>
            <p:ph type="subTitle" idx="1"/>
          </p:nvPr>
        </p:nvSpPr>
        <p:spPr>
          <a:xfrm>
            <a:off x="1224164" y="3582582"/>
            <a:ext cx="6516187" cy="666973"/>
          </a:xfrm>
        </p:spPr>
        <p:txBody>
          <a:bodyPr>
            <a:normAutofit/>
          </a:bodyPr>
          <a:lstStyle/>
          <a:p>
            <a:r>
              <a:rPr lang="en-US" b="1" dirty="0">
                <a:ln w="1905"/>
                <a:solidFill>
                  <a:schemeClr val="tx1"/>
                </a:solidFill>
                <a:effectLst>
                  <a:innerShdw blurRad="69850" dist="43180" dir="5400000">
                    <a:srgbClr val="000000">
                      <a:alpha val="65000"/>
                    </a:srgbClr>
                  </a:innerShdw>
                </a:effectLst>
                <a:latin typeface="Arial" pitchFamily="34" charset="0"/>
                <a:cs typeface="Arial" pitchFamily="34" charset="0"/>
              </a:rPr>
              <a:t>ON</a:t>
            </a:r>
            <a:endParaRPr lang="en-IN" b="1" dirty="0">
              <a:ln w="1905"/>
              <a:solidFill>
                <a:schemeClr val="tx1"/>
              </a:solidFill>
              <a:effectLst>
                <a:innerShdw blurRad="69850" dist="43180" dir="5400000">
                  <a:srgbClr val="000000">
                    <a:alpha val="65000"/>
                  </a:srgbClr>
                </a:innerShdw>
              </a:effectLst>
              <a:latin typeface="Arial" pitchFamily="34" charset="0"/>
              <a:cs typeface="Arial" pitchFamily="34" charset="0"/>
            </a:endParaRPr>
          </a:p>
        </p:txBody>
      </p:sp>
      <p:sp>
        <p:nvSpPr>
          <p:cNvPr id="18" name="Rectangle: Rounded Corners 17">
            <a:extLst>
              <a:ext uri="{FF2B5EF4-FFF2-40B4-BE49-F238E27FC236}">
                <a16:creationId xmlns:a16="http://schemas.microsoft.com/office/drawing/2014/main" id="{1C8A176E-B171-B93B-ECFD-431E87464B6E}"/>
              </a:ext>
            </a:extLst>
          </p:cNvPr>
          <p:cNvSpPr/>
          <p:nvPr/>
        </p:nvSpPr>
        <p:spPr>
          <a:xfrm>
            <a:off x="251520" y="5406084"/>
            <a:ext cx="3024336"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chemeClr val="tx1"/>
                </a:solidFill>
              </a:rPr>
              <a:t>PRESENTED BY :</a:t>
            </a:r>
          </a:p>
          <a:p>
            <a:pPr algn="ctr"/>
            <a:r>
              <a:rPr lang="en-US" dirty="0">
                <a:solidFill>
                  <a:schemeClr val="tx1"/>
                </a:solidFill>
              </a:rPr>
              <a:t>SHIV KUMAR(8521245)</a:t>
            </a:r>
          </a:p>
          <a:p>
            <a:pPr algn="ctr"/>
            <a:r>
              <a:rPr lang="en-US" dirty="0">
                <a:solidFill>
                  <a:schemeClr val="tx1"/>
                </a:solidFill>
              </a:rPr>
              <a:t>B.TECH CSE(AIML)</a:t>
            </a:r>
            <a:endParaRPr lang="en-IN" dirty="0">
              <a:solidFill>
                <a:schemeClr val="tx1"/>
              </a:solidFill>
            </a:endParaRPr>
          </a:p>
        </p:txBody>
      </p:sp>
    </p:spTree>
    <p:extLst>
      <p:ext uri="{BB962C8B-B14F-4D97-AF65-F5344CB8AC3E}">
        <p14:creationId xmlns:p14="http://schemas.microsoft.com/office/powerpoint/2010/main" val="39831035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endParaRPr lang="ar-JO" dirty="0"/>
          </a:p>
        </p:txBody>
      </p:sp>
      <p:pic>
        <p:nvPicPr>
          <p:cNvPr id="4" name="Picture 2"/>
          <p:cNvPicPr>
            <a:picLocks noGrp="1" noChangeAspect="1" noChangeArrowheads="1"/>
          </p:cNvPicPr>
          <p:nvPr>
            <p:ph idx="1"/>
          </p:nvPr>
        </p:nvPicPr>
        <p:blipFill>
          <a:blip r:embed="rId2"/>
          <a:stretch>
            <a:fillRect/>
          </a:stretch>
        </p:blipFill>
        <p:spPr bwMode="auto">
          <a:xfrm>
            <a:off x="0" y="0"/>
            <a:ext cx="9144000" cy="6858000"/>
          </a:xfrm>
          <a:prstGeom prst="rect">
            <a:avLst/>
          </a:prstGeom>
          <a:noFill/>
          <a:ln w="9525">
            <a:noFill/>
            <a:miter lim="800000"/>
            <a:headEnd/>
            <a:tailEnd/>
          </a:ln>
          <a:effectLst/>
        </p:spPr>
      </p:pic>
    </p:spTree>
    <p:extLst>
      <p:ext uri="{BB962C8B-B14F-4D97-AF65-F5344CB8AC3E}">
        <p14:creationId xmlns:p14="http://schemas.microsoft.com/office/powerpoint/2010/main" val="2843799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a:stretch>
            <a:fillRect/>
          </a:stretch>
        </p:blipFill>
        <p:spPr bwMode="auto">
          <a:xfrm>
            <a:off x="520363" y="1556792"/>
            <a:ext cx="8103274" cy="4824536"/>
          </a:xfrm>
          <a:prstGeom prst="rect">
            <a:avLst/>
          </a:prstGeom>
          <a:ln>
            <a:solidFill>
              <a:schemeClr val="tx1"/>
            </a:solidFill>
          </a:ln>
        </p:spPr>
        <p:style>
          <a:lnRef idx="2">
            <a:schemeClr val="accent3"/>
          </a:lnRef>
          <a:fillRef idx="1">
            <a:schemeClr val="lt1"/>
          </a:fillRef>
          <a:effectRef idx="0">
            <a:schemeClr val="accent3"/>
          </a:effectRef>
          <a:fontRef idx="minor">
            <a:schemeClr val="dk1"/>
          </a:fontRef>
        </p:style>
      </p:pic>
      <p:sp>
        <p:nvSpPr>
          <p:cNvPr id="5" name="Rectangle 4"/>
          <p:cNvSpPr/>
          <p:nvPr/>
        </p:nvSpPr>
        <p:spPr>
          <a:xfrm>
            <a:off x="2159732" y="1165953"/>
            <a:ext cx="5178306" cy="1015663"/>
          </a:xfrm>
          <a:prstGeom prst="rect">
            <a:avLst/>
          </a:prstGeom>
        </p:spPr>
        <p:txBody>
          <a:bodyPr wrap="square">
            <a:spAutoFit/>
          </a:bodyPr>
          <a:lstStyle/>
          <a:p>
            <a:pPr lvl="0" algn="r" rtl="1"/>
            <a:r>
              <a:rPr lang="en-US" sz="2000" dirty="0">
                <a:solidFill>
                  <a:schemeClr val="tx1"/>
                </a:solidFill>
                <a:latin typeface="Arial Unicode MS" pitchFamily="34" charset="-128"/>
                <a:ea typeface="Arial Unicode MS" pitchFamily="34" charset="-128"/>
                <a:cs typeface="Arial Unicode MS" pitchFamily="34" charset="-128"/>
              </a:rPr>
              <a:t>The whole system should consist of </a:t>
            </a:r>
            <a:br>
              <a:rPr lang="ar-JO" sz="2000" dirty="0">
                <a:solidFill>
                  <a:schemeClr val="tx1"/>
                </a:solidFill>
                <a:latin typeface="Arial Unicode MS" pitchFamily="34" charset="-128"/>
                <a:ea typeface="Arial Unicode MS" pitchFamily="34" charset="-128"/>
                <a:cs typeface="Arial Unicode MS" pitchFamily="34" charset="-128"/>
              </a:rPr>
            </a:br>
            <a:br>
              <a:rPr lang="en-US" sz="2000" b="1" baseline="0" dirty="0">
                <a:solidFill>
                  <a:schemeClr val="tx1"/>
                </a:solidFill>
                <a:latin typeface="Arial Unicode MS" pitchFamily="34" charset="-128"/>
                <a:ea typeface="Arial Unicode MS" pitchFamily="34" charset="-128"/>
                <a:cs typeface="Arial Unicode MS" pitchFamily="34" charset="-128"/>
              </a:rPr>
            </a:br>
            <a:endParaRPr lang="en-US" sz="2000" dirty="0">
              <a:solidFill>
                <a:schemeClr val="tx1"/>
              </a:solidFill>
              <a:latin typeface="Arial Unicode MS" pitchFamily="34" charset="-128"/>
              <a:ea typeface="Arial Unicode MS" pitchFamily="34" charset="-128"/>
              <a:cs typeface="Arial Unicode MS" pitchFamily="34" charset="-128"/>
            </a:endParaRPr>
          </a:p>
        </p:txBody>
      </p:sp>
      <p:sp>
        <p:nvSpPr>
          <p:cNvPr id="3" name="Rectangle: Rounded Corners 2">
            <a:extLst>
              <a:ext uri="{FF2B5EF4-FFF2-40B4-BE49-F238E27FC236}">
                <a16:creationId xmlns:a16="http://schemas.microsoft.com/office/drawing/2014/main" id="{FA87C6AB-86A9-B6F2-7C34-F2C93B6BA561}"/>
              </a:ext>
            </a:extLst>
          </p:cNvPr>
          <p:cNvSpPr/>
          <p:nvPr/>
        </p:nvSpPr>
        <p:spPr>
          <a:xfrm>
            <a:off x="179512" y="38828"/>
            <a:ext cx="4752528" cy="1015663"/>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3. Functional Block Diagram </a:t>
            </a:r>
            <a:r>
              <a:rPr lang="en-US" sz="3600" b="1" dirty="0">
                <a:solidFill>
                  <a:schemeClr val="tx1"/>
                </a:solidFill>
              </a:rPr>
              <a:t>:-</a:t>
            </a:r>
          </a:p>
        </p:txBody>
      </p:sp>
    </p:spTree>
    <p:extLst>
      <p:ext uri="{BB962C8B-B14F-4D97-AF65-F5344CB8AC3E}">
        <p14:creationId xmlns:p14="http://schemas.microsoft.com/office/powerpoint/2010/main" val="1465756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7.jpeg">
            <a:extLst>
              <a:ext uri="{FF2B5EF4-FFF2-40B4-BE49-F238E27FC236}">
                <a16:creationId xmlns:a16="http://schemas.microsoft.com/office/drawing/2014/main" id="{8FBA1F53-5F05-CA9B-2581-4409DDB57812}"/>
              </a:ext>
            </a:extLst>
          </p:cNvPr>
          <p:cNvPicPr>
            <a:picLocks noChangeAspect="1"/>
          </p:cNvPicPr>
          <p:nvPr/>
        </p:nvPicPr>
        <p:blipFill>
          <a:blip r:embed="rId2" cstate="print"/>
          <a:stretch>
            <a:fillRect/>
          </a:stretch>
        </p:blipFill>
        <p:spPr>
          <a:xfrm>
            <a:off x="2843808" y="1326764"/>
            <a:ext cx="5275580" cy="2639695"/>
          </a:xfrm>
          <a:prstGeom prst="rect">
            <a:avLst/>
          </a:prstGeom>
        </p:spPr>
      </p:pic>
      <p:sp>
        <p:nvSpPr>
          <p:cNvPr id="6" name="Rectangle: Rounded Corners 5">
            <a:extLst>
              <a:ext uri="{FF2B5EF4-FFF2-40B4-BE49-F238E27FC236}">
                <a16:creationId xmlns:a16="http://schemas.microsoft.com/office/drawing/2014/main" id="{A920346A-22A8-06D2-1F23-96032F58BBF0}"/>
              </a:ext>
            </a:extLst>
          </p:cNvPr>
          <p:cNvSpPr/>
          <p:nvPr/>
        </p:nvSpPr>
        <p:spPr>
          <a:xfrm>
            <a:off x="179512" y="260648"/>
            <a:ext cx="3816424" cy="1015663"/>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4. TRAIN FACES</a:t>
            </a:r>
            <a:r>
              <a:rPr lang="en-US" sz="3600" b="1" dirty="0">
                <a:solidFill>
                  <a:schemeClr val="tx1"/>
                </a:solidFill>
              </a:rPr>
              <a:t>:-</a:t>
            </a:r>
          </a:p>
        </p:txBody>
      </p:sp>
      <p:sp>
        <p:nvSpPr>
          <p:cNvPr id="7" name="Rectangle: Rounded Corners 6">
            <a:extLst>
              <a:ext uri="{FF2B5EF4-FFF2-40B4-BE49-F238E27FC236}">
                <a16:creationId xmlns:a16="http://schemas.microsoft.com/office/drawing/2014/main" id="{5873BC8D-21B6-E430-3344-60847AC76312}"/>
              </a:ext>
            </a:extLst>
          </p:cNvPr>
          <p:cNvSpPr/>
          <p:nvPr/>
        </p:nvSpPr>
        <p:spPr>
          <a:xfrm>
            <a:off x="431540" y="4049688"/>
            <a:ext cx="8280920" cy="280831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marL="508000" marR="492125" algn="just">
              <a:lnSpc>
                <a:spcPct val="150000"/>
              </a:lnSpc>
              <a:spcAft>
                <a:spcPts val="0"/>
              </a:spcAft>
            </a:pPr>
            <a:r>
              <a:rPr lang="en-US" sz="2500" dirty="0">
                <a:solidFill>
                  <a:prstClr val="black"/>
                </a:solidFill>
                <a:latin typeface="Calibri"/>
                <a:cs typeface="Arial" pitchFamily="34" charset="0"/>
              </a:rPr>
              <a:t>After enrolling i.e. taking samples of various students; we train the system for those </a:t>
            </a:r>
            <a:r>
              <a:rPr lang="en-US" sz="2500" dirty="0" err="1">
                <a:solidFill>
                  <a:prstClr val="black"/>
                </a:solidFill>
                <a:latin typeface="Calibri"/>
                <a:cs typeface="Arial" pitchFamily="34" charset="0"/>
              </a:rPr>
              <a:t>student‟s</a:t>
            </a:r>
            <a:r>
              <a:rPr lang="en-US" sz="2500" dirty="0">
                <a:solidFill>
                  <a:prstClr val="black"/>
                </a:solidFill>
                <a:latin typeface="Calibri"/>
                <a:cs typeface="Arial" pitchFamily="34" charset="0"/>
              </a:rPr>
              <a:t> faces. So that, when the students mark their respective attendance; our Automatic Attendance Management System recognizes that person.</a:t>
            </a:r>
            <a:endParaRPr lang="en-IN" sz="2500" dirty="0">
              <a:solidFill>
                <a:prstClr val="black"/>
              </a:solidFill>
              <a:latin typeface="Calibri"/>
              <a:cs typeface="Arial" pitchFamily="34"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24568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2745671836"/>
              </p:ext>
            </p:extLst>
          </p:nvPr>
        </p:nvGraphicFramePr>
        <p:xfrm>
          <a:off x="428596" y="1857364"/>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Rounded Corners 1">
            <a:extLst>
              <a:ext uri="{FF2B5EF4-FFF2-40B4-BE49-F238E27FC236}">
                <a16:creationId xmlns:a16="http://schemas.microsoft.com/office/drawing/2014/main" id="{DCDF5035-B903-1E6A-FE6A-E1EF03B39D46}"/>
              </a:ext>
            </a:extLst>
          </p:cNvPr>
          <p:cNvSpPr/>
          <p:nvPr/>
        </p:nvSpPr>
        <p:spPr>
          <a:xfrm>
            <a:off x="179512" y="260648"/>
            <a:ext cx="5544616" cy="1015663"/>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5.FACE DETECTION</a:t>
            </a:r>
            <a:r>
              <a:rPr lang="en-US" sz="3600" b="1" dirty="0">
                <a:solidFill>
                  <a:schemeClr val="tx1"/>
                </a:solidFill>
              </a:rPr>
              <a:t>:-</a:t>
            </a:r>
          </a:p>
        </p:txBody>
      </p:sp>
    </p:spTree>
    <p:extLst>
      <p:ext uri="{BB962C8B-B14F-4D97-AF65-F5344CB8AC3E}">
        <p14:creationId xmlns:p14="http://schemas.microsoft.com/office/powerpoint/2010/main" val="3078029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1E25F21A-A37C-CD84-3F50-942442A948AF}"/>
              </a:ext>
            </a:extLst>
          </p:cNvPr>
          <p:cNvGrpSpPr>
            <a:grpSpLocks/>
          </p:cNvGrpSpPr>
          <p:nvPr/>
        </p:nvGrpSpPr>
        <p:grpSpPr bwMode="auto">
          <a:xfrm>
            <a:off x="305780" y="584684"/>
            <a:ext cx="8532440" cy="5688632"/>
            <a:chOff x="2196" y="205"/>
            <a:chExt cx="8656" cy="4466"/>
          </a:xfrm>
        </p:grpSpPr>
        <p:pic>
          <p:nvPicPr>
            <p:cNvPr id="2051" name="Picture 3">
              <a:extLst>
                <a:ext uri="{FF2B5EF4-FFF2-40B4-BE49-F238E27FC236}">
                  <a16:creationId xmlns:a16="http://schemas.microsoft.com/office/drawing/2014/main" id="{842405FF-ABCA-7F32-B903-18E752383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6" y="205"/>
              <a:ext cx="8633" cy="4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4">
              <a:extLst>
                <a:ext uri="{FF2B5EF4-FFF2-40B4-BE49-F238E27FC236}">
                  <a16:creationId xmlns:a16="http://schemas.microsoft.com/office/drawing/2014/main" id="{431EBA40-7321-0B27-5242-8D5E10745D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0" y="205"/>
              <a:ext cx="8602" cy="4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3321931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rcRect l="19020" t="10364" r="28332" b="19290"/>
          <a:stretch>
            <a:fillRect/>
          </a:stretch>
        </p:blipFill>
        <p:spPr bwMode="auto">
          <a:xfrm>
            <a:off x="323528" y="1844824"/>
            <a:ext cx="8534752" cy="4798886"/>
          </a:xfrm>
          <a:prstGeom prst="rect">
            <a:avLst/>
          </a:prstGeom>
          <a:ln>
            <a:solidFill>
              <a:schemeClr val="tx1"/>
            </a:solidFill>
          </a:ln>
        </p:spPr>
        <p:style>
          <a:lnRef idx="2">
            <a:schemeClr val="accent3"/>
          </a:lnRef>
          <a:fillRef idx="1">
            <a:schemeClr val="lt1"/>
          </a:fillRef>
          <a:effectRef idx="0">
            <a:schemeClr val="accent3"/>
          </a:effectRef>
          <a:fontRef idx="minor">
            <a:schemeClr val="dk1"/>
          </a:fontRef>
        </p:style>
      </p:pic>
      <p:sp>
        <p:nvSpPr>
          <p:cNvPr id="2" name="Rectangle: Rounded Corners 1">
            <a:extLst>
              <a:ext uri="{FF2B5EF4-FFF2-40B4-BE49-F238E27FC236}">
                <a16:creationId xmlns:a16="http://schemas.microsoft.com/office/drawing/2014/main" id="{7B5448B0-F33D-1A03-7D30-4930021E10E1}"/>
              </a:ext>
            </a:extLst>
          </p:cNvPr>
          <p:cNvSpPr/>
          <p:nvPr/>
        </p:nvSpPr>
        <p:spPr>
          <a:xfrm>
            <a:off x="179512" y="260648"/>
            <a:ext cx="3312368" cy="1015663"/>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EXAMPLE</a:t>
            </a:r>
            <a:r>
              <a:rPr lang="en-US" sz="3600" b="1" dirty="0">
                <a:solidFill>
                  <a:schemeClr val="tx1"/>
                </a:solidFill>
              </a:rPr>
              <a:t>:-</a:t>
            </a:r>
          </a:p>
        </p:txBody>
      </p:sp>
    </p:spTree>
    <p:extLst>
      <p:ext uri="{BB962C8B-B14F-4D97-AF65-F5344CB8AC3E}">
        <p14:creationId xmlns:p14="http://schemas.microsoft.com/office/powerpoint/2010/main" val="3610376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811791084"/>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Rounded Corners 1">
            <a:extLst>
              <a:ext uri="{FF2B5EF4-FFF2-40B4-BE49-F238E27FC236}">
                <a16:creationId xmlns:a16="http://schemas.microsoft.com/office/drawing/2014/main" id="{D997F85A-333E-8F6F-F5DC-A404642F05A0}"/>
              </a:ext>
            </a:extLst>
          </p:cNvPr>
          <p:cNvSpPr/>
          <p:nvPr/>
        </p:nvSpPr>
        <p:spPr>
          <a:xfrm>
            <a:off x="179512" y="260648"/>
            <a:ext cx="6048672" cy="1080120"/>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6. HOW DO WE CREATE DATABASE</a:t>
            </a:r>
            <a:r>
              <a:rPr lang="en-US" sz="3600" b="1" dirty="0">
                <a:solidFill>
                  <a:schemeClr val="tx1"/>
                </a:solidFill>
              </a:rPr>
              <a:t>:-</a:t>
            </a:r>
          </a:p>
        </p:txBody>
      </p:sp>
    </p:spTree>
    <p:extLst>
      <p:ext uri="{BB962C8B-B14F-4D97-AF65-F5344CB8AC3E}">
        <p14:creationId xmlns:p14="http://schemas.microsoft.com/office/powerpoint/2010/main" val="3390571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18596399_10210878581573957_561716369_o.png"/>
          <p:cNvPicPr>
            <a:picLocks noChangeAspect="1"/>
          </p:cNvPicPr>
          <p:nvPr/>
        </p:nvPicPr>
        <p:blipFill>
          <a:blip r:embed="rId2"/>
          <a:stretch>
            <a:fillRect/>
          </a:stretch>
        </p:blipFill>
        <p:spPr>
          <a:xfrm>
            <a:off x="428596" y="1928802"/>
            <a:ext cx="8358246" cy="4643470"/>
          </a:xfrm>
          <a:prstGeom prst="rect">
            <a:avLst/>
          </a:prstGeom>
          <a:ln>
            <a:solidFill>
              <a:schemeClr val="tx1"/>
            </a:solidFill>
          </a:ln>
        </p:spPr>
        <p:style>
          <a:lnRef idx="2">
            <a:schemeClr val="accent3"/>
          </a:lnRef>
          <a:fillRef idx="1">
            <a:schemeClr val="lt1"/>
          </a:fillRef>
          <a:effectRef idx="0">
            <a:schemeClr val="accent3"/>
          </a:effectRef>
          <a:fontRef idx="minor">
            <a:schemeClr val="dk1"/>
          </a:fontRef>
        </p:style>
      </p:pic>
      <p:sp>
        <p:nvSpPr>
          <p:cNvPr id="4" name="Rectangle: Rounded Corners 3">
            <a:extLst>
              <a:ext uri="{FF2B5EF4-FFF2-40B4-BE49-F238E27FC236}">
                <a16:creationId xmlns:a16="http://schemas.microsoft.com/office/drawing/2014/main" id="{871DC0E3-62FD-A604-ACF6-DA22057EF3D8}"/>
              </a:ext>
            </a:extLst>
          </p:cNvPr>
          <p:cNvSpPr/>
          <p:nvPr/>
        </p:nvSpPr>
        <p:spPr>
          <a:xfrm>
            <a:off x="179512" y="260648"/>
            <a:ext cx="6048672" cy="1080120"/>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latin typeface="Arial" pitchFamily="34" charset="0"/>
                <a:cs typeface="Arial" pitchFamily="34" charset="0"/>
              </a:rPr>
              <a:t>Example of database</a:t>
            </a:r>
            <a:r>
              <a:rPr lang="en-US" sz="3600" b="1" dirty="0">
                <a:solidFill>
                  <a:schemeClr val="tx1"/>
                </a:solidFill>
              </a:rPr>
              <a:t>:-</a:t>
            </a:r>
          </a:p>
        </p:txBody>
      </p:sp>
    </p:spTree>
    <p:extLst>
      <p:ext uri="{BB962C8B-B14F-4D97-AF65-F5344CB8AC3E}">
        <p14:creationId xmlns:p14="http://schemas.microsoft.com/office/powerpoint/2010/main" val="322704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56ACBA2-09EE-6083-A8CF-642A4C5EE296}"/>
              </a:ext>
            </a:extLst>
          </p:cNvPr>
          <p:cNvSpPr/>
          <p:nvPr/>
        </p:nvSpPr>
        <p:spPr>
          <a:xfrm>
            <a:off x="179512" y="260648"/>
            <a:ext cx="5328592" cy="864096"/>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7. MARK ATTENDENCE:-</a:t>
            </a:r>
          </a:p>
        </p:txBody>
      </p:sp>
      <p:sp>
        <p:nvSpPr>
          <p:cNvPr id="5" name="Rectangle: Rounded Corners 4">
            <a:extLst>
              <a:ext uri="{FF2B5EF4-FFF2-40B4-BE49-F238E27FC236}">
                <a16:creationId xmlns:a16="http://schemas.microsoft.com/office/drawing/2014/main" id="{D0E13BAD-B9CB-39CE-CB90-7B2FAC3B9628}"/>
              </a:ext>
            </a:extLst>
          </p:cNvPr>
          <p:cNvSpPr/>
          <p:nvPr/>
        </p:nvSpPr>
        <p:spPr>
          <a:xfrm>
            <a:off x="467544" y="2348880"/>
            <a:ext cx="7969573" cy="3672408"/>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marL="508000" marR="494030" indent="38100" algn="just">
              <a:lnSpc>
                <a:spcPct val="150000"/>
              </a:lnSpc>
              <a:spcBef>
                <a:spcPts val="370"/>
              </a:spcBef>
              <a:spcAft>
                <a:spcPts val="0"/>
              </a:spcAft>
            </a:pPr>
            <a:r>
              <a:rPr lang="en-US" sz="1800" dirty="0">
                <a:effectLst/>
                <a:latin typeface="Times New Roman" panose="02020603050405020304" pitchFamily="18" charset="0"/>
                <a:ea typeface="Times New Roman" panose="02020603050405020304" pitchFamily="18" charset="0"/>
              </a:rPr>
              <a:t>Here mainly, after recognition of any </a:t>
            </a:r>
            <a:r>
              <a:rPr lang="en-US" sz="1800" dirty="0" err="1">
                <a:effectLst/>
                <a:latin typeface="Times New Roman" panose="02020603050405020304" pitchFamily="18" charset="0"/>
                <a:ea typeface="Times New Roman" panose="02020603050405020304" pitchFamily="18" charset="0"/>
              </a:rPr>
              <a:t>student‟s</a:t>
            </a:r>
            <a:r>
              <a:rPr lang="en-US" sz="1800" dirty="0">
                <a:effectLst/>
                <a:latin typeface="Times New Roman" panose="02020603050405020304" pitchFamily="18" charset="0"/>
                <a:ea typeface="Times New Roman" panose="02020603050405020304" pitchFamily="18" charset="0"/>
              </a:rPr>
              <a:t> face; it marks attendance of that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particular student in the Database. The attendance is marked by </a:t>
            </a:r>
            <a:r>
              <a:rPr lang="en-US" sz="1800" dirty="0" err="1">
                <a:effectLst/>
                <a:latin typeface="Times New Roman" panose="02020603050405020304" pitchFamily="18" charset="0"/>
                <a:ea typeface="Times New Roman" panose="02020603050405020304" pitchFamily="18" charset="0"/>
              </a:rPr>
              <a:t>student‟s</a:t>
            </a:r>
            <a:r>
              <a:rPr lang="en-US" sz="1800" dirty="0">
                <a:effectLst/>
                <a:latin typeface="Times New Roman" panose="02020603050405020304" pitchFamily="18" charset="0"/>
                <a:ea typeface="Times New Roman" panose="02020603050405020304" pitchFamily="18" charset="0"/>
              </a:rPr>
              <a:t> Name, Roll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Number and Timestamp. This is done in a CSV file. Thus, we can maintain records of</a:t>
            </a:r>
            <a:r>
              <a:rPr lang="en-US" sz="1800" spc="-28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all the users as per the date and time so as to ensure the lecture or time of entry of 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particular person. This file can be provided with further restrictions, such that, only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admin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can access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it. So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make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secure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make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further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changes (if any).</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76300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7.jpeg">
            <a:extLst>
              <a:ext uri="{FF2B5EF4-FFF2-40B4-BE49-F238E27FC236}">
                <a16:creationId xmlns:a16="http://schemas.microsoft.com/office/drawing/2014/main" id="{B37D873C-1188-321E-B79B-BDE5FD83599D}"/>
              </a:ext>
            </a:extLst>
          </p:cNvPr>
          <p:cNvPicPr>
            <a:picLocks noChangeAspect="1"/>
          </p:cNvPicPr>
          <p:nvPr/>
        </p:nvPicPr>
        <p:blipFill>
          <a:blip r:embed="rId2" cstate="print"/>
          <a:stretch>
            <a:fillRect/>
          </a:stretch>
        </p:blipFill>
        <p:spPr>
          <a:xfrm>
            <a:off x="755576" y="383030"/>
            <a:ext cx="7992888" cy="5566250"/>
          </a:xfrm>
          <a:prstGeom prst="rect">
            <a:avLst/>
          </a:prstGeom>
        </p:spPr>
      </p:pic>
    </p:spTree>
    <p:extLst>
      <p:ext uri="{BB962C8B-B14F-4D97-AF65-F5344CB8AC3E}">
        <p14:creationId xmlns:p14="http://schemas.microsoft.com/office/powerpoint/2010/main" val="2315063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3041908184"/>
              </p:ext>
            </p:extLst>
          </p:nvPr>
        </p:nvGraphicFramePr>
        <p:xfrm>
          <a:off x="323528" y="620688"/>
          <a:ext cx="2592288" cy="1109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 name="Diagram 1"/>
          <p:cNvGraphicFramePr/>
          <p:nvPr>
            <p:extLst>
              <p:ext uri="{D42A27DB-BD31-4B8C-83A1-F6EECF244321}">
                <p14:modId xmlns:p14="http://schemas.microsoft.com/office/powerpoint/2010/main" val="2208400011"/>
              </p:ext>
            </p:extLst>
          </p:nvPr>
        </p:nvGraphicFramePr>
        <p:xfrm>
          <a:off x="179512" y="1730673"/>
          <a:ext cx="8708504" cy="436262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 name="Rectangle: Rounded Corners 2">
            <a:extLst>
              <a:ext uri="{FF2B5EF4-FFF2-40B4-BE49-F238E27FC236}">
                <a16:creationId xmlns:a16="http://schemas.microsoft.com/office/drawing/2014/main" id="{1CD9CCE9-DE2C-2EB9-068B-88A6204D2B03}"/>
              </a:ext>
            </a:extLst>
          </p:cNvPr>
          <p:cNvSpPr/>
          <p:nvPr/>
        </p:nvSpPr>
        <p:spPr>
          <a:xfrm>
            <a:off x="295592" y="434529"/>
            <a:ext cx="3024336"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CONTENTS :-</a:t>
            </a:r>
          </a:p>
        </p:txBody>
      </p:sp>
      <p:pic>
        <p:nvPicPr>
          <p:cNvPr id="10" name="Picture 9">
            <a:extLst>
              <a:ext uri="{FF2B5EF4-FFF2-40B4-BE49-F238E27FC236}">
                <a16:creationId xmlns:a16="http://schemas.microsoft.com/office/drawing/2014/main" id="{C710BBE7-91A9-7102-77A8-F0A5D3D3A7F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995937" y="2420888"/>
            <a:ext cx="4536504" cy="3456384"/>
          </a:xfrm>
          <a:prstGeom prst="rect">
            <a:avLst/>
          </a:prstGeom>
        </p:spPr>
      </p:pic>
    </p:spTree>
    <p:extLst>
      <p:ext uri="{BB962C8B-B14F-4D97-AF65-F5344CB8AC3E}">
        <p14:creationId xmlns:p14="http://schemas.microsoft.com/office/powerpoint/2010/main" val="37941271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6E03354-EAE6-DDFE-A23C-99B795E033BB}"/>
              </a:ext>
            </a:extLst>
          </p:cNvPr>
          <p:cNvSpPr/>
          <p:nvPr/>
        </p:nvSpPr>
        <p:spPr>
          <a:xfrm>
            <a:off x="107504" y="188640"/>
            <a:ext cx="4392488" cy="720080"/>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8. SOURCE CODE :-</a:t>
            </a:r>
          </a:p>
        </p:txBody>
      </p:sp>
      <p:sp>
        <p:nvSpPr>
          <p:cNvPr id="5" name="Title 4">
            <a:extLst>
              <a:ext uri="{FF2B5EF4-FFF2-40B4-BE49-F238E27FC236}">
                <a16:creationId xmlns:a16="http://schemas.microsoft.com/office/drawing/2014/main" id="{C74E8F61-86F7-1A3D-563C-A20693307DA5}"/>
              </a:ext>
            </a:extLst>
          </p:cNvPr>
          <p:cNvSpPr>
            <a:spLocks noGrp="1"/>
          </p:cNvSpPr>
          <p:nvPr>
            <p:ph type="ctrTitle"/>
          </p:nvPr>
        </p:nvSpPr>
        <p:spPr>
          <a:xfrm>
            <a:off x="467544" y="1124744"/>
            <a:ext cx="3166120" cy="531490"/>
          </a:xfrm>
        </p:spPr>
        <p:txBody>
          <a:bodyPr>
            <a:normAutofit fontScale="90000"/>
          </a:bodyPr>
          <a:lstStyle/>
          <a:p>
            <a:r>
              <a:rPr lang="en-US" dirty="0"/>
              <a:t>MAIN PAGE</a:t>
            </a:r>
            <a:endParaRPr lang="en-IN" dirty="0"/>
          </a:p>
        </p:txBody>
      </p:sp>
      <p:pic>
        <p:nvPicPr>
          <p:cNvPr id="8" name="Picture 7">
            <a:extLst>
              <a:ext uri="{FF2B5EF4-FFF2-40B4-BE49-F238E27FC236}">
                <a16:creationId xmlns:a16="http://schemas.microsoft.com/office/drawing/2014/main" id="{CDFD2D88-35B2-61D0-0C03-1EC00DDAC66C}"/>
              </a:ext>
            </a:extLst>
          </p:cNvPr>
          <p:cNvPicPr>
            <a:picLocks noChangeAspect="1"/>
          </p:cNvPicPr>
          <p:nvPr/>
        </p:nvPicPr>
        <p:blipFill>
          <a:blip r:embed="rId2"/>
          <a:stretch>
            <a:fillRect/>
          </a:stretch>
        </p:blipFill>
        <p:spPr>
          <a:xfrm>
            <a:off x="539552" y="1797918"/>
            <a:ext cx="7557106" cy="4868107"/>
          </a:xfrm>
          <a:prstGeom prst="rect">
            <a:avLst/>
          </a:prstGeom>
        </p:spPr>
      </p:pic>
    </p:spTree>
    <p:extLst>
      <p:ext uri="{BB962C8B-B14F-4D97-AF65-F5344CB8AC3E}">
        <p14:creationId xmlns:p14="http://schemas.microsoft.com/office/powerpoint/2010/main" val="33519084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4F240-DDA0-B569-95D1-4C5A62BEB380}"/>
              </a:ext>
            </a:extLst>
          </p:cNvPr>
          <p:cNvSpPr>
            <a:spLocks noGrp="1"/>
          </p:cNvSpPr>
          <p:nvPr>
            <p:ph type="title"/>
          </p:nvPr>
        </p:nvSpPr>
        <p:spPr>
          <a:xfrm>
            <a:off x="457200" y="274638"/>
            <a:ext cx="4330824" cy="457199"/>
          </a:xfrm>
        </p:spPr>
        <p:txBody>
          <a:bodyPr>
            <a:normAutofit fontScale="90000"/>
          </a:bodyPr>
          <a:lstStyle/>
          <a:p>
            <a:r>
              <a:rPr lang="en-US" dirty="0"/>
              <a:t>CREATE DATA BASE</a:t>
            </a:r>
            <a:endParaRPr lang="en-IN" dirty="0"/>
          </a:p>
        </p:txBody>
      </p:sp>
      <p:sp>
        <p:nvSpPr>
          <p:cNvPr id="3" name="Content Placeholder 2">
            <a:extLst>
              <a:ext uri="{FF2B5EF4-FFF2-40B4-BE49-F238E27FC236}">
                <a16:creationId xmlns:a16="http://schemas.microsoft.com/office/drawing/2014/main" id="{E5A73FD2-D9DE-D278-EE1B-CE9CEF6F05D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7E9FA0D-F563-2CF1-7EE1-5F0F4AE0E783}"/>
              </a:ext>
            </a:extLst>
          </p:cNvPr>
          <p:cNvPicPr>
            <a:picLocks noChangeAspect="1"/>
          </p:cNvPicPr>
          <p:nvPr/>
        </p:nvPicPr>
        <p:blipFill>
          <a:blip r:embed="rId2"/>
          <a:stretch>
            <a:fillRect/>
          </a:stretch>
        </p:blipFill>
        <p:spPr>
          <a:xfrm>
            <a:off x="323528" y="908720"/>
            <a:ext cx="8640960" cy="5674642"/>
          </a:xfrm>
          <a:prstGeom prst="rect">
            <a:avLst/>
          </a:prstGeom>
        </p:spPr>
      </p:pic>
    </p:spTree>
    <p:extLst>
      <p:ext uri="{BB962C8B-B14F-4D97-AF65-F5344CB8AC3E}">
        <p14:creationId xmlns:p14="http://schemas.microsoft.com/office/powerpoint/2010/main" val="28937571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3E54-46DE-29B8-93AE-5D0155A86AE3}"/>
              </a:ext>
            </a:extLst>
          </p:cNvPr>
          <p:cNvSpPr>
            <a:spLocks noGrp="1"/>
          </p:cNvSpPr>
          <p:nvPr>
            <p:ph type="title"/>
          </p:nvPr>
        </p:nvSpPr>
        <p:spPr>
          <a:xfrm>
            <a:off x="457200" y="274638"/>
            <a:ext cx="4402832" cy="457199"/>
          </a:xfrm>
        </p:spPr>
        <p:txBody>
          <a:bodyPr>
            <a:normAutofit fontScale="90000"/>
          </a:bodyPr>
          <a:lstStyle/>
          <a:p>
            <a:r>
              <a:rPr lang="en-US" dirty="0"/>
              <a:t>CAPTURE IMAGES</a:t>
            </a:r>
            <a:endParaRPr lang="en-IN" dirty="0"/>
          </a:p>
        </p:txBody>
      </p:sp>
      <p:pic>
        <p:nvPicPr>
          <p:cNvPr id="5" name="Picture 4">
            <a:extLst>
              <a:ext uri="{FF2B5EF4-FFF2-40B4-BE49-F238E27FC236}">
                <a16:creationId xmlns:a16="http://schemas.microsoft.com/office/drawing/2014/main" id="{4D33F4FB-8D71-9287-F7D4-750051681605}"/>
              </a:ext>
            </a:extLst>
          </p:cNvPr>
          <p:cNvPicPr>
            <a:picLocks noChangeAspect="1"/>
          </p:cNvPicPr>
          <p:nvPr/>
        </p:nvPicPr>
        <p:blipFill>
          <a:blip r:embed="rId2"/>
          <a:stretch>
            <a:fillRect/>
          </a:stretch>
        </p:blipFill>
        <p:spPr>
          <a:xfrm>
            <a:off x="251520" y="836712"/>
            <a:ext cx="8640960" cy="5781534"/>
          </a:xfrm>
          <a:prstGeom prst="rect">
            <a:avLst/>
          </a:prstGeom>
        </p:spPr>
      </p:pic>
    </p:spTree>
    <p:extLst>
      <p:ext uri="{BB962C8B-B14F-4D97-AF65-F5344CB8AC3E}">
        <p14:creationId xmlns:p14="http://schemas.microsoft.com/office/powerpoint/2010/main" val="39752295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A0F31-4BB4-EC64-F2E6-B05AECD31394}"/>
              </a:ext>
            </a:extLst>
          </p:cNvPr>
          <p:cNvSpPr>
            <a:spLocks noGrp="1"/>
          </p:cNvSpPr>
          <p:nvPr>
            <p:ph type="title"/>
          </p:nvPr>
        </p:nvSpPr>
        <p:spPr>
          <a:xfrm>
            <a:off x="107504" y="116632"/>
            <a:ext cx="2602632" cy="508918"/>
          </a:xfrm>
        </p:spPr>
        <p:txBody>
          <a:bodyPr>
            <a:normAutofit fontScale="90000"/>
          </a:bodyPr>
          <a:lstStyle/>
          <a:p>
            <a:r>
              <a:rPr lang="en-US" dirty="0"/>
              <a:t>TRAINING</a:t>
            </a:r>
            <a:endParaRPr lang="en-IN" dirty="0"/>
          </a:p>
        </p:txBody>
      </p:sp>
      <p:pic>
        <p:nvPicPr>
          <p:cNvPr id="5" name="Content Placeholder 4">
            <a:extLst>
              <a:ext uri="{FF2B5EF4-FFF2-40B4-BE49-F238E27FC236}">
                <a16:creationId xmlns:a16="http://schemas.microsoft.com/office/drawing/2014/main" id="{CABCE26F-D708-A01A-5727-5B33BD4F0730}"/>
              </a:ext>
            </a:extLst>
          </p:cNvPr>
          <p:cNvPicPr>
            <a:picLocks noGrp="1" noChangeAspect="1"/>
          </p:cNvPicPr>
          <p:nvPr>
            <p:ph idx="1"/>
          </p:nvPr>
        </p:nvPicPr>
        <p:blipFill>
          <a:blip r:embed="rId2"/>
          <a:stretch>
            <a:fillRect/>
          </a:stretch>
        </p:blipFill>
        <p:spPr>
          <a:xfrm>
            <a:off x="395536" y="764704"/>
            <a:ext cx="8208912" cy="5955951"/>
          </a:xfrm>
        </p:spPr>
      </p:pic>
    </p:spTree>
    <p:extLst>
      <p:ext uri="{BB962C8B-B14F-4D97-AF65-F5344CB8AC3E}">
        <p14:creationId xmlns:p14="http://schemas.microsoft.com/office/powerpoint/2010/main" val="41588792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3686B-63F4-EBA0-F0E3-A79E3B986547}"/>
              </a:ext>
            </a:extLst>
          </p:cNvPr>
          <p:cNvSpPr>
            <a:spLocks noGrp="1"/>
          </p:cNvSpPr>
          <p:nvPr>
            <p:ph type="title"/>
          </p:nvPr>
        </p:nvSpPr>
        <p:spPr>
          <a:xfrm>
            <a:off x="251520" y="150911"/>
            <a:ext cx="3466728" cy="580926"/>
          </a:xfrm>
        </p:spPr>
        <p:txBody>
          <a:bodyPr>
            <a:normAutofit fontScale="90000"/>
          </a:bodyPr>
          <a:lstStyle/>
          <a:p>
            <a:r>
              <a:rPr lang="en-US" dirty="0"/>
              <a:t>ATTENDENCE</a:t>
            </a:r>
            <a:endParaRPr lang="en-IN" dirty="0"/>
          </a:p>
        </p:txBody>
      </p:sp>
      <p:pic>
        <p:nvPicPr>
          <p:cNvPr id="5" name="Content Placeholder 4">
            <a:extLst>
              <a:ext uri="{FF2B5EF4-FFF2-40B4-BE49-F238E27FC236}">
                <a16:creationId xmlns:a16="http://schemas.microsoft.com/office/drawing/2014/main" id="{C1F0787F-891B-B9A7-F004-1455F12298C0}"/>
              </a:ext>
            </a:extLst>
          </p:cNvPr>
          <p:cNvPicPr>
            <a:picLocks noGrp="1" noChangeAspect="1"/>
          </p:cNvPicPr>
          <p:nvPr>
            <p:ph idx="1"/>
          </p:nvPr>
        </p:nvPicPr>
        <p:blipFill>
          <a:blip r:embed="rId2"/>
          <a:stretch>
            <a:fillRect/>
          </a:stretch>
        </p:blipFill>
        <p:spPr>
          <a:xfrm>
            <a:off x="395536" y="908720"/>
            <a:ext cx="8568952" cy="5798369"/>
          </a:xfrm>
        </p:spPr>
      </p:pic>
    </p:spTree>
    <p:extLst>
      <p:ext uri="{BB962C8B-B14F-4D97-AF65-F5344CB8AC3E}">
        <p14:creationId xmlns:p14="http://schemas.microsoft.com/office/powerpoint/2010/main" val="5167655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23858E-9625-D65D-B050-8652ADE74AAF}"/>
              </a:ext>
            </a:extLst>
          </p:cNvPr>
          <p:cNvSpPr>
            <a:spLocks noGrp="1"/>
          </p:cNvSpPr>
          <p:nvPr>
            <p:ph type="title"/>
          </p:nvPr>
        </p:nvSpPr>
        <p:spPr>
          <a:xfrm>
            <a:off x="457200" y="261143"/>
            <a:ext cx="3394075" cy="941388"/>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9. OUTPUT :-</a:t>
            </a:r>
          </a:p>
        </p:txBody>
      </p:sp>
      <p:pic>
        <p:nvPicPr>
          <p:cNvPr id="6" name="Picture 5">
            <a:extLst>
              <a:ext uri="{FF2B5EF4-FFF2-40B4-BE49-F238E27FC236}">
                <a16:creationId xmlns:a16="http://schemas.microsoft.com/office/drawing/2014/main" id="{192A83EC-4ADB-298F-4F20-33E9FD496F7B}"/>
              </a:ext>
            </a:extLst>
          </p:cNvPr>
          <p:cNvPicPr>
            <a:picLocks noChangeAspect="1"/>
          </p:cNvPicPr>
          <p:nvPr/>
        </p:nvPicPr>
        <p:blipFill>
          <a:blip r:embed="rId2"/>
          <a:stretch>
            <a:fillRect/>
          </a:stretch>
        </p:blipFill>
        <p:spPr>
          <a:xfrm>
            <a:off x="683568" y="1526913"/>
            <a:ext cx="7481485" cy="5301208"/>
          </a:xfrm>
          <a:prstGeom prst="rect">
            <a:avLst/>
          </a:prstGeom>
        </p:spPr>
      </p:pic>
    </p:spTree>
    <p:extLst>
      <p:ext uri="{BB962C8B-B14F-4D97-AF65-F5344CB8AC3E}">
        <p14:creationId xmlns:p14="http://schemas.microsoft.com/office/powerpoint/2010/main" val="32404779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4DE5B0-B47A-BF7F-1723-1822E4F445D0}"/>
              </a:ext>
            </a:extLst>
          </p:cNvPr>
          <p:cNvPicPr>
            <a:picLocks noChangeAspect="1"/>
          </p:cNvPicPr>
          <p:nvPr/>
        </p:nvPicPr>
        <p:blipFill>
          <a:blip r:embed="rId2"/>
          <a:stretch>
            <a:fillRect/>
          </a:stretch>
        </p:blipFill>
        <p:spPr>
          <a:xfrm>
            <a:off x="323529" y="476672"/>
            <a:ext cx="8459702" cy="5976664"/>
          </a:xfrm>
          <a:prstGeom prst="rect">
            <a:avLst/>
          </a:prstGeom>
        </p:spPr>
      </p:pic>
    </p:spTree>
    <p:extLst>
      <p:ext uri="{BB962C8B-B14F-4D97-AF65-F5344CB8AC3E}">
        <p14:creationId xmlns:p14="http://schemas.microsoft.com/office/powerpoint/2010/main" val="9490960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01EC-B230-6F5B-A637-89DA384CF5C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77EF6DF-4B5C-B932-9B68-E964F6AE9D9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CD4AF19-3109-CBC4-831C-5EB945631C13}"/>
              </a:ext>
            </a:extLst>
          </p:cNvPr>
          <p:cNvPicPr>
            <a:picLocks noChangeAspect="1"/>
          </p:cNvPicPr>
          <p:nvPr/>
        </p:nvPicPr>
        <p:blipFill>
          <a:blip r:embed="rId2"/>
          <a:stretch>
            <a:fillRect/>
          </a:stretch>
        </p:blipFill>
        <p:spPr>
          <a:xfrm>
            <a:off x="251520" y="266426"/>
            <a:ext cx="8712967" cy="6402934"/>
          </a:xfrm>
          <a:prstGeom prst="rect">
            <a:avLst/>
          </a:prstGeom>
        </p:spPr>
      </p:pic>
    </p:spTree>
    <p:extLst>
      <p:ext uri="{BB962C8B-B14F-4D97-AF65-F5344CB8AC3E}">
        <p14:creationId xmlns:p14="http://schemas.microsoft.com/office/powerpoint/2010/main" val="2456839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0C4C0-3A03-A20A-92CD-03EED0D50061}"/>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BA58EABE-3EFC-8B4F-DC31-31CEF324E09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66D38673-978F-A4D4-11AE-9304484837F2}"/>
              </a:ext>
            </a:extLst>
          </p:cNvPr>
          <p:cNvPicPr>
            <a:picLocks noChangeAspect="1"/>
          </p:cNvPicPr>
          <p:nvPr/>
        </p:nvPicPr>
        <p:blipFill>
          <a:blip r:embed="rId2"/>
          <a:stretch>
            <a:fillRect/>
          </a:stretch>
        </p:blipFill>
        <p:spPr>
          <a:xfrm>
            <a:off x="433981" y="392167"/>
            <a:ext cx="8276037" cy="6073666"/>
          </a:xfrm>
          <a:prstGeom prst="rect">
            <a:avLst/>
          </a:prstGeom>
        </p:spPr>
      </p:pic>
    </p:spTree>
    <p:extLst>
      <p:ext uri="{BB962C8B-B14F-4D97-AF65-F5344CB8AC3E}">
        <p14:creationId xmlns:p14="http://schemas.microsoft.com/office/powerpoint/2010/main" val="588878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DC1109-6C31-7464-CF5F-E188CF6AC5C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03BA2ECD-D058-85AE-7353-EEA3E906B8E5}"/>
              </a:ext>
            </a:extLst>
          </p:cNvPr>
          <p:cNvPicPr>
            <a:picLocks noChangeAspect="1"/>
          </p:cNvPicPr>
          <p:nvPr/>
        </p:nvPicPr>
        <p:blipFill>
          <a:blip r:embed="rId2"/>
          <a:stretch>
            <a:fillRect/>
          </a:stretch>
        </p:blipFill>
        <p:spPr>
          <a:xfrm>
            <a:off x="287524" y="424234"/>
            <a:ext cx="8568952" cy="6009531"/>
          </a:xfrm>
          <a:prstGeom prst="rect">
            <a:avLst/>
          </a:prstGeom>
        </p:spPr>
      </p:pic>
    </p:spTree>
    <p:extLst>
      <p:ext uri="{BB962C8B-B14F-4D97-AF65-F5344CB8AC3E}">
        <p14:creationId xmlns:p14="http://schemas.microsoft.com/office/powerpoint/2010/main" val="2796325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832555863"/>
              </p:ext>
            </p:extLst>
          </p:nvPr>
        </p:nvGraphicFramePr>
        <p:xfrm>
          <a:off x="539552" y="1500174"/>
          <a:ext cx="7889996" cy="5143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p:cNvPicPr>
            <a:picLocks noChangeAspect="1" noChangeArrowheads="1"/>
          </p:cNvPicPr>
          <p:nvPr/>
        </p:nvPicPr>
        <p:blipFill>
          <a:blip r:embed="rId7"/>
          <a:srcRect/>
          <a:stretch>
            <a:fillRect/>
          </a:stretch>
        </p:blipFill>
        <p:spPr bwMode="auto">
          <a:xfrm>
            <a:off x="2000232" y="3643314"/>
            <a:ext cx="2286016" cy="1500198"/>
          </a:xfrm>
          <a:prstGeom prst="rect">
            <a:avLst/>
          </a:prstGeom>
          <a:noFill/>
          <a:ln w="9525">
            <a:noFill/>
            <a:miter lim="800000"/>
            <a:headEnd/>
            <a:tailEnd/>
          </a:ln>
          <a:effectLst/>
        </p:spPr>
      </p:pic>
      <p:pic>
        <p:nvPicPr>
          <p:cNvPr id="1027" name="Picture 3"/>
          <p:cNvPicPr>
            <a:picLocks noChangeAspect="1" noChangeArrowheads="1"/>
          </p:cNvPicPr>
          <p:nvPr/>
        </p:nvPicPr>
        <p:blipFill>
          <a:blip r:embed="rId8"/>
          <a:srcRect/>
          <a:stretch>
            <a:fillRect/>
          </a:stretch>
        </p:blipFill>
        <p:spPr bwMode="auto">
          <a:xfrm>
            <a:off x="4714876" y="3643314"/>
            <a:ext cx="1704975" cy="1381125"/>
          </a:xfrm>
          <a:prstGeom prst="rect">
            <a:avLst/>
          </a:prstGeom>
          <a:noFill/>
          <a:ln w="9525">
            <a:noFill/>
            <a:miter lim="800000"/>
            <a:headEnd/>
            <a:tailEnd/>
          </a:ln>
          <a:effectLst/>
        </p:spPr>
      </p:pic>
      <p:sp>
        <p:nvSpPr>
          <p:cNvPr id="2" name="Rectangle: Rounded Corners 1">
            <a:extLst>
              <a:ext uri="{FF2B5EF4-FFF2-40B4-BE49-F238E27FC236}">
                <a16:creationId xmlns:a16="http://schemas.microsoft.com/office/drawing/2014/main" id="{75ACAB37-4E5D-C265-9D2F-EF863A818812}"/>
              </a:ext>
            </a:extLst>
          </p:cNvPr>
          <p:cNvSpPr/>
          <p:nvPr/>
        </p:nvSpPr>
        <p:spPr>
          <a:xfrm>
            <a:off x="114056" y="214290"/>
            <a:ext cx="4172192"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1.INTRODUCTION :-</a:t>
            </a:r>
          </a:p>
        </p:txBody>
      </p:sp>
    </p:spTree>
    <p:extLst>
      <p:ext uri="{BB962C8B-B14F-4D97-AF65-F5344CB8AC3E}">
        <p14:creationId xmlns:p14="http://schemas.microsoft.com/office/powerpoint/2010/main" val="33440664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60ECE0-6C72-1208-4685-B2D29E27F090}"/>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0D7924D-8DC2-CA56-3CB8-B9EC53F379E8}"/>
              </a:ext>
            </a:extLst>
          </p:cNvPr>
          <p:cNvPicPr>
            <a:picLocks noChangeAspect="1"/>
          </p:cNvPicPr>
          <p:nvPr/>
        </p:nvPicPr>
        <p:blipFill>
          <a:blip r:embed="rId2"/>
          <a:stretch>
            <a:fillRect/>
          </a:stretch>
        </p:blipFill>
        <p:spPr>
          <a:xfrm>
            <a:off x="179512" y="476672"/>
            <a:ext cx="8784976" cy="5976664"/>
          </a:xfrm>
          <a:prstGeom prst="rect">
            <a:avLst/>
          </a:prstGeom>
        </p:spPr>
      </p:pic>
    </p:spTree>
    <p:extLst>
      <p:ext uri="{BB962C8B-B14F-4D97-AF65-F5344CB8AC3E}">
        <p14:creationId xmlns:p14="http://schemas.microsoft.com/office/powerpoint/2010/main" val="30838478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2059461740"/>
              </p:ext>
            </p:extLst>
          </p:nvPr>
        </p:nvGraphicFramePr>
        <p:xfrm>
          <a:off x="214282" y="1714488"/>
          <a:ext cx="8715436"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Rounded Corners 1">
            <a:extLst>
              <a:ext uri="{FF2B5EF4-FFF2-40B4-BE49-F238E27FC236}">
                <a16:creationId xmlns:a16="http://schemas.microsoft.com/office/drawing/2014/main" id="{D2948D8B-33F9-F8C4-8F63-91C4E4CF54B9}"/>
              </a:ext>
            </a:extLst>
          </p:cNvPr>
          <p:cNvSpPr/>
          <p:nvPr/>
        </p:nvSpPr>
        <p:spPr>
          <a:xfrm>
            <a:off x="539552" y="548680"/>
            <a:ext cx="4392488" cy="720080"/>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cap="all" spc="0" dirty="0">
                <a:ln w="0"/>
                <a:solidFill>
                  <a:schemeClr val="tx1"/>
                </a:solidFill>
                <a:effectLst>
                  <a:reflection blurRad="12700" stA="50000" endPos="50000" dist="5000" dir="5400000" sy="-100000" rotWithShape="0"/>
                </a:effectLst>
                <a:latin typeface="Arial" pitchFamily="34" charset="0"/>
                <a:ea typeface="Arial Unicode MS" pitchFamily="34" charset="-128"/>
                <a:cs typeface="Arial" pitchFamily="34" charset="0"/>
              </a:rPr>
              <a:t>10. Conclusion</a:t>
            </a:r>
            <a:r>
              <a:rPr lang="en-US" sz="3600" b="1" dirty="0">
                <a:solidFill>
                  <a:schemeClr val="tx1"/>
                </a:solidFill>
              </a:rPr>
              <a:t>:-</a:t>
            </a:r>
          </a:p>
        </p:txBody>
      </p:sp>
    </p:spTree>
    <p:extLst>
      <p:ext uri="{BB962C8B-B14F-4D97-AF65-F5344CB8AC3E}">
        <p14:creationId xmlns:p14="http://schemas.microsoft.com/office/powerpoint/2010/main" val="1094742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3451769778"/>
              </p:ext>
            </p:extLst>
          </p:nvPr>
        </p:nvGraphicFramePr>
        <p:xfrm>
          <a:off x="395536" y="2204864"/>
          <a:ext cx="8070110" cy="33149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Rounded Corners 1">
            <a:extLst>
              <a:ext uri="{FF2B5EF4-FFF2-40B4-BE49-F238E27FC236}">
                <a16:creationId xmlns:a16="http://schemas.microsoft.com/office/drawing/2014/main" id="{B4408969-B2E2-9EC1-4A6B-A2620420DC03}"/>
              </a:ext>
            </a:extLst>
          </p:cNvPr>
          <p:cNvSpPr/>
          <p:nvPr/>
        </p:nvSpPr>
        <p:spPr>
          <a:xfrm>
            <a:off x="467544" y="423509"/>
            <a:ext cx="4392488" cy="720080"/>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a:solidFill>
                  <a:schemeClr val="tx1"/>
                </a:solidFill>
              </a:rPr>
              <a:t>11. FUTURE </a:t>
            </a:r>
            <a:r>
              <a:rPr lang="en-US" sz="3600" b="1" dirty="0">
                <a:solidFill>
                  <a:schemeClr val="tx1"/>
                </a:solidFill>
              </a:rPr>
              <a:t>WORK:-</a:t>
            </a:r>
          </a:p>
        </p:txBody>
      </p:sp>
    </p:spTree>
    <p:extLst>
      <p:ext uri="{BB962C8B-B14F-4D97-AF65-F5344CB8AC3E}">
        <p14:creationId xmlns:p14="http://schemas.microsoft.com/office/powerpoint/2010/main" val="16314652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6642" t="35738" r="43297" b="12929"/>
          <a:stretch/>
        </p:blipFill>
        <p:spPr bwMode="auto">
          <a:xfrm>
            <a:off x="0" y="-171400"/>
            <a:ext cx="9144000" cy="702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6182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17CD8E7-8961-553E-CFE8-19B287C602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116631"/>
            <a:ext cx="6264696" cy="2056297"/>
          </a:xfrm>
          <a:prstGeom prst="rect">
            <a:avLst/>
          </a:prstGeom>
        </p:spPr>
      </p:pic>
      <p:grpSp>
        <p:nvGrpSpPr>
          <p:cNvPr id="15" name="Group 14">
            <a:extLst>
              <a:ext uri="{FF2B5EF4-FFF2-40B4-BE49-F238E27FC236}">
                <a16:creationId xmlns:a16="http://schemas.microsoft.com/office/drawing/2014/main" id="{0C0F72B9-B406-AE49-A3C8-CDDF2342E95A}"/>
              </a:ext>
            </a:extLst>
          </p:cNvPr>
          <p:cNvGrpSpPr/>
          <p:nvPr/>
        </p:nvGrpSpPr>
        <p:grpSpPr>
          <a:xfrm>
            <a:off x="467544" y="1628800"/>
            <a:ext cx="8208912" cy="5229200"/>
            <a:chOff x="0" y="125146"/>
            <a:chExt cx="8028384" cy="5229200"/>
          </a:xfrm>
        </p:grpSpPr>
        <p:sp>
          <p:nvSpPr>
            <p:cNvPr id="16" name="Rectangle: Rounded Corners 15">
              <a:extLst>
                <a:ext uri="{FF2B5EF4-FFF2-40B4-BE49-F238E27FC236}">
                  <a16:creationId xmlns:a16="http://schemas.microsoft.com/office/drawing/2014/main" id="{5F1CF532-4ACC-8F52-BD03-BBF7B5C31B40}"/>
                </a:ext>
              </a:extLst>
            </p:cNvPr>
            <p:cNvSpPr/>
            <p:nvPr/>
          </p:nvSpPr>
          <p:spPr>
            <a:xfrm>
              <a:off x="0" y="989242"/>
              <a:ext cx="8028384" cy="3958777"/>
            </a:xfrm>
            <a:prstGeom prst="roundRect">
              <a:avLst/>
            </a:prstGeom>
            <a:ln>
              <a:solidFill>
                <a:schemeClr val="tx1"/>
              </a:solidFill>
            </a:ln>
          </p:spPr>
          <p:style>
            <a:lnRef idx="2">
              <a:schemeClr val="accent3"/>
            </a:lnRef>
            <a:fillRef idx="1">
              <a:schemeClr val="lt1"/>
            </a:fillRef>
            <a:effectRef idx="0">
              <a:schemeClr val="accent3"/>
            </a:effectRef>
            <a:fontRef idx="minor">
              <a:schemeClr val="dk1">
                <a:hueOff val="0"/>
                <a:satOff val="0"/>
                <a:lumOff val="0"/>
                <a:alphaOff val="0"/>
              </a:schemeClr>
            </a:fontRef>
          </p:style>
        </p:sp>
        <p:sp>
          <p:nvSpPr>
            <p:cNvPr id="17" name="Rectangle: Rounded Corners 4">
              <a:extLst>
                <a:ext uri="{FF2B5EF4-FFF2-40B4-BE49-F238E27FC236}">
                  <a16:creationId xmlns:a16="http://schemas.microsoft.com/office/drawing/2014/main" id="{B150BF3F-94F2-FD5D-7B63-C65712E04103}"/>
                </a:ext>
              </a:extLst>
            </p:cNvPr>
            <p:cNvSpPr txBox="1"/>
            <p:nvPr/>
          </p:nvSpPr>
          <p:spPr>
            <a:xfrm>
              <a:off x="180528" y="125146"/>
              <a:ext cx="7654604" cy="5229200"/>
            </a:xfrm>
            <a:prstGeom prst="rect">
              <a:avLst/>
            </a:prstGeom>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91440" rIns="91440" bIns="91440" numCol="1" spcCol="1270" anchor="ctr" anchorCtr="0">
              <a:noAutofit/>
            </a:bodyPr>
            <a:lstStyle/>
            <a:p>
              <a:pPr marL="0" lvl="0" indent="0" algn="just" defTabSz="1066800" rtl="0">
                <a:lnSpc>
                  <a:spcPct val="90000"/>
                </a:lnSpc>
                <a:spcBef>
                  <a:spcPct val="0"/>
                </a:spcBef>
                <a:spcAft>
                  <a:spcPct val="35000"/>
                </a:spcAft>
                <a:buNone/>
              </a:pPr>
              <a:r>
                <a:rPr lang="en-US" sz="2400" kern="1200" dirty="0">
                  <a:solidFill>
                    <a:schemeClr val="tx1"/>
                  </a:solidFill>
                  <a:latin typeface="+mn-lt"/>
                  <a:cs typeface="Arial" pitchFamily="34" charset="0"/>
                </a:rPr>
                <a:t>In order to determine classroom attendance, face detection and face recognition are performed. Face detection is used to determine the location of the faces in the classroom image and extract sub images for each face. Then, in face recognition, the face images detected will be compared with the data base consisting of images of students in the class, and attendance will be recorded accordingly.</a:t>
              </a:r>
            </a:p>
          </p:txBody>
        </p:sp>
      </p:grpSp>
    </p:spTree>
    <p:extLst>
      <p:ext uri="{BB962C8B-B14F-4D97-AF65-F5344CB8AC3E}">
        <p14:creationId xmlns:p14="http://schemas.microsoft.com/office/powerpoint/2010/main" val="1542594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4088963924"/>
              </p:ext>
            </p:extLst>
          </p:nvPr>
        </p:nvGraphicFramePr>
        <p:xfrm>
          <a:off x="1259632" y="2204864"/>
          <a:ext cx="6812830" cy="4032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p:cNvPicPr>
            <a:picLocks noChangeAspect="1" noChangeArrowheads="1"/>
          </p:cNvPicPr>
          <p:nvPr/>
        </p:nvPicPr>
        <p:blipFill>
          <a:blip r:embed="rId7"/>
          <a:srcRect/>
          <a:stretch>
            <a:fillRect/>
          </a:stretch>
        </p:blipFill>
        <p:spPr bwMode="auto">
          <a:xfrm>
            <a:off x="0" y="1428736"/>
            <a:ext cx="2138367" cy="1357312"/>
          </a:xfrm>
          <a:prstGeom prst="rect">
            <a:avLst/>
          </a:prstGeom>
          <a:ln>
            <a:noFill/>
          </a:ln>
          <a:effectLst>
            <a:softEdge rad="112500"/>
          </a:effectLst>
        </p:spPr>
      </p:pic>
      <p:pic>
        <p:nvPicPr>
          <p:cNvPr id="2051" name="Picture 3"/>
          <p:cNvPicPr>
            <a:picLocks noChangeAspect="1" noChangeArrowheads="1"/>
          </p:cNvPicPr>
          <p:nvPr/>
        </p:nvPicPr>
        <p:blipFill>
          <a:blip r:embed="rId8"/>
          <a:srcRect/>
          <a:stretch>
            <a:fillRect/>
          </a:stretch>
        </p:blipFill>
        <p:spPr bwMode="auto">
          <a:xfrm>
            <a:off x="0" y="4572008"/>
            <a:ext cx="2786050" cy="1759445"/>
          </a:xfrm>
          <a:prstGeom prst="rect">
            <a:avLst/>
          </a:prstGeom>
          <a:noFill/>
          <a:ln w="9525">
            <a:noFill/>
            <a:miter lim="800000"/>
            <a:headEnd/>
            <a:tailEnd/>
          </a:ln>
          <a:effectLst/>
        </p:spPr>
      </p:pic>
      <p:pic>
        <p:nvPicPr>
          <p:cNvPr id="2052" name="Picture 4"/>
          <p:cNvPicPr>
            <a:picLocks noChangeAspect="1" noChangeArrowheads="1"/>
          </p:cNvPicPr>
          <p:nvPr/>
        </p:nvPicPr>
        <p:blipFill>
          <a:blip r:embed="rId9"/>
          <a:srcRect/>
          <a:stretch>
            <a:fillRect/>
          </a:stretch>
        </p:blipFill>
        <p:spPr bwMode="auto">
          <a:xfrm>
            <a:off x="7215207" y="5000637"/>
            <a:ext cx="1928794" cy="1857364"/>
          </a:xfrm>
          <a:prstGeom prst="rect">
            <a:avLst/>
          </a:prstGeom>
          <a:noFill/>
          <a:ln w="9525">
            <a:noFill/>
            <a:miter lim="800000"/>
            <a:headEnd/>
            <a:tailEnd/>
          </a:ln>
          <a:effectLst/>
        </p:spPr>
      </p:pic>
      <p:pic>
        <p:nvPicPr>
          <p:cNvPr id="2053" name="Picture 5"/>
          <p:cNvPicPr>
            <a:picLocks noChangeAspect="1" noChangeArrowheads="1"/>
          </p:cNvPicPr>
          <p:nvPr/>
        </p:nvPicPr>
        <p:blipFill>
          <a:blip r:embed="rId10"/>
          <a:srcRect/>
          <a:stretch>
            <a:fillRect/>
          </a:stretch>
        </p:blipFill>
        <p:spPr bwMode="auto">
          <a:xfrm>
            <a:off x="6444208" y="807548"/>
            <a:ext cx="2214578" cy="1312925"/>
          </a:xfrm>
          <a:prstGeom prst="rect">
            <a:avLst/>
          </a:prstGeom>
          <a:noFill/>
          <a:ln w="9525">
            <a:noFill/>
            <a:miter lim="800000"/>
            <a:headEnd/>
            <a:tailEnd/>
          </a:ln>
          <a:effectLst/>
        </p:spPr>
      </p:pic>
      <p:sp>
        <p:nvSpPr>
          <p:cNvPr id="2" name="Rectangle: Rounded Corners 1">
            <a:extLst>
              <a:ext uri="{FF2B5EF4-FFF2-40B4-BE49-F238E27FC236}">
                <a16:creationId xmlns:a16="http://schemas.microsoft.com/office/drawing/2014/main" id="{CC76ECA9-6EB9-6BB6-6FD2-B591B5C9BA50}"/>
              </a:ext>
            </a:extLst>
          </p:cNvPr>
          <p:cNvSpPr/>
          <p:nvPr/>
        </p:nvSpPr>
        <p:spPr>
          <a:xfrm>
            <a:off x="114056" y="214290"/>
            <a:ext cx="4097904"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1.2 SIGNIFICANCE :-</a:t>
            </a:r>
          </a:p>
        </p:txBody>
      </p:sp>
    </p:spTree>
    <p:extLst>
      <p:ext uri="{BB962C8B-B14F-4D97-AF65-F5344CB8AC3E}">
        <p14:creationId xmlns:p14="http://schemas.microsoft.com/office/powerpoint/2010/main" val="2192815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D2CCF488-DB85-854A-823C-E090A89F1A1B}"/>
              </a:ext>
            </a:extLst>
          </p:cNvPr>
          <p:cNvSpPr/>
          <p:nvPr/>
        </p:nvSpPr>
        <p:spPr>
          <a:xfrm>
            <a:off x="179512" y="161152"/>
            <a:ext cx="3772352"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1.3 MODULES :-</a:t>
            </a:r>
          </a:p>
        </p:txBody>
      </p:sp>
      <p:pic>
        <p:nvPicPr>
          <p:cNvPr id="4" name="image2.jpeg">
            <a:extLst>
              <a:ext uri="{FF2B5EF4-FFF2-40B4-BE49-F238E27FC236}">
                <a16:creationId xmlns:a16="http://schemas.microsoft.com/office/drawing/2014/main" id="{B3CB9055-7EA7-0F5B-3911-54A4ABF445AC}"/>
              </a:ext>
            </a:extLst>
          </p:cNvPr>
          <p:cNvPicPr>
            <a:picLocks noChangeAspect="1"/>
          </p:cNvPicPr>
          <p:nvPr/>
        </p:nvPicPr>
        <p:blipFill rotWithShape="1">
          <a:blip r:embed="rId2" cstate="print"/>
          <a:srcRect t="9803" b="8136"/>
          <a:stretch/>
        </p:blipFill>
        <p:spPr>
          <a:xfrm>
            <a:off x="827584" y="1988840"/>
            <a:ext cx="6552728" cy="4080971"/>
          </a:xfrm>
          <a:prstGeom prst="rect">
            <a:avLst/>
          </a:prstGeom>
        </p:spPr>
      </p:pic>
    </p:spTree>
    <p:extLst>
      <p:ext uri="{BB962C8B-B14F-4D97-AF65-F5344CB8AC3E}">
        <p14:creationId xmlns:p14="http://schemas.microsoft.com/office/powerpoint/2010/main" val="3746845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jpeg">
            <a:extLst>
              <a:ext uri="{FF2B5EF4-FFF2-40B4-BE49-F238E27FC236}">
                <a16:creationId xmlns:a16="http://schemas.microsoft.com/office/drawing/2014/main" id="{7E262AD4-1A88-7783-0A84-A4C1B038B0BE}"/>
              </a:ext>
            </a:extLst>
          </p:cNvPr>
          <p:cNvPicPr>
            <a:picLocks noChangeAspect="1"/>
          </p:cNvPicPr>
          <p:nvPr/>
        </p:nvPicPr>
        <p:blipFill>
          <a:blip r:embed="rId2" cstate="print"/>
          <a:stretch>
            <a:fillRect/>
          </a:stretch>
        </p:blipFill>
        <p:spPr>
          <a:xfrm>
            <a:off x="359532" y="1196752"/>
            <a:ext cx="8424936" cy="5525770"/>
          </a:xfrm>
          <a:prstGeom prst="rect">
            <a:avLst/>
          </a:prstGeom>
          <a:ln>
            <a:solidFill>
              <a:schemeClr val="tx1">
                <a:lumMod val="95000"/>
                <a:lumOff val="5000"/>
              </a:schemeClr>
            </a:solidFill>
          </a:ln>
        </p:spPr>
      </p:pic>
      <p:sp>
        <p:nvSpPr>
          <p:cNvPr id="2" name="Rectangle: Rounded Corners 1">
            <a:extLst>
              <a:ext uri="{FF2B5EF4-FFF2-40B4-BE49-F238E27FC236}">
                <a16:creationId xmlns:a16="http://schemas.microsoft.com/office/drawing/2014/main" id="{90D925BC-CD62-8B81-0AF7-9A7153D9C87A}"/>
              </a:ext>
            </a:extLst>
          </p:cNvPr>
          <p:cNvSpPr/>
          <p:nvPr/>
        </p:nvSpPr>
        <p:spPr>
          <a:xfrm>
            <a:off x="114056" y="214291"/>
            <a:ext cx="3161800" cy="550414"/>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2 Flow chart :-</a:t>
            </a:r>
          </a:p>
        </p:txBody>
      </p:sp>
    </p:spTree>
    <p:extLst>
      <p:ext uri="{BB962C8B-B14F-4D97-AF65-F5344CB8AC3E}">
        <p14:creationId xmlns:p14="http://schemas.microsoft.com/office/powerpoint/2010/main" val="3475723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5AC0B43C-F17E-4490-FA5E-99EFA4F916C4}"/>
              </a:ext>
            </a:extLst>
          </p:cNvPr>
          <p:cNvSpPr/>
          <p:nvPr/>
        </p:nvSpPr>
        <p:spPr>
          <a:xfrm>
            <a:off x="179512" y="214314"/>
            <a:ext cx="3960440" cy="1127125"/>
          </a:xfrm>
          <a:prstGeom prst="roundRect">
            <a:avLst>
              <a:gd name="adj" fmla="val 17174"/>
            </a:avLst>
          </a:prstGeom>
          <a:ln>
            <a:solidFill>
              <a:schemeClr val="tx1">
                <a:lumMod val="95000"/>
                <a:lumOff val="5000"/>
              </a:schemeClr>
            </a:solidFill>
          </a:ln>
          <a:effectLst>
            <a:glow rad="101600">
              <a:schemeClr val="tx1">
                <a:alpha val="6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3600" b="1" dirty="0">
                <a:solidFill>
                  <a:schemeClr val="tx1"/>
                </a:solidFill>
              </a:rPr>
              <a:t>Image processing :-</a:t>
            </a:r>
          </a:p>
        </p:txBody>
      </p:sp>
      <p:pic>
        <p:nvPicPr>
          <p:cNvPr id="6" name="Picture 5" descr="ftft.PNG">
            <a:extLst>
              <a:ext uri="{FF2B5EF4-FFF2-40B4-BE49-F238E27FC236}">
                <a16:creationId xmlns:a16="http://schemas.microsoft.com/office/drawing/2014/main" id="{12149376-2276-62D9-F58A-02401D4B4714}"/>
              </a:ext>
            </a:extLst>
          </p:cNvPr>
          <p:cNvPicPr>
            <a:picLocks noChangeAspect="1"/>
          </p:cNvPicPr>
          <p:nvPr/>
        </p:nvPicPr>
        <p:blipFill>
          <a:blip r:embed="rId2"/>
          <a:stretch>
            <a:fillRect/>
          </a:stretch>
        </p:blipFill>
        <p:spPr>
          <a:xfrm>
            <a:off x="4139952" y="1772816"/>
            <a:ext cx="4572032" cy="4927589"/>
          </a:xfrm>
          <a:prstGeom prst="rect">
            <a:avLst/>
          </a:prstGeom>
        </p:spPr>
        <p:style>
          <a:lnRef idx="1">
            <a:schemeClr val="accent3"/>
          </a:lnRef>
          <a:fillRef idx="2">
            <a:schemeClr val="accent3"/>
          </a:fillRef>
          <a:effectRef idx="1">
            <a:schemeClr val="accent3"/>
          </a:effectRef>
          <a:fontRef idx="minor">
            <a:schemeClr val="dk1"/>
          </a:fontRef>
        </p:style>
      </p:pic>
    </p:spTree>
    <p:extLst>
      <p:ext uri="{BB962C8B-B14F-4D97-AF65-F5344CB8AC3E}">
        <p14:creationId xmlns:p14="http://schemas.microsoft.com/office/powerpoint/2010/main" val="3523819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ar-JO"/>
          </a:p>
        </p:txBody>
      </p:sp>
      <p:pic>
        <p:nvPicPr>
          <p:cNvPr id="4" name="Picture 2"/>
          <p:cNvPicPr>
            <a:picLocks noGrp="1" noChangeAspect="1" noChangeArrowheads="1"/>
          </p:cNvPicPr>
          <p:nvPr>
            <p:ph idx="1"/>
          </p:nvPr>
        </p:nvPicPr>
        <p:blipFill>
          <a:blip r:embed="rId2"/>
          <a:stretch>
            <a:fillRect/>
          </a:stretch>
        </p:blipFill>
        <p:spPr bwMode="auto">
          <a:xfrm>
            <a:off x="1724025" y="1729581"/>
            <a:ext cx="5695950" cy="4267200"/>
          </a:xfrm>
          <a:prstGeom prst="rect">
            <a:avLst/>
          </a:prstGeom>
          <a:noFill/>
          <a:ln w="9525">
            <a:noFill/>
            <a:miter lim="800000"/>
            <a:headEnd/>
            <a:tailEnd/>
          </a:ln>
          <a:effectLst/>
        </p:spPr>
      </p:pic>
      <p:pic>
        <p:nvPicPr>
          <p:cNvPr id="5" name="Picture 2"/>
          <p:cNvPicPr>
            <a:picLocks noChangeAspect="1" noChangeArrowheads="1"/>
          </p:cNvPicPr>
          <p:nvPr/>
        </p:nvPicPr>
        <p:blipFill>
          <a:blip r:embed="rId2"/>
          <a:srcRect/>
          <a:stretch>
            <a:fillRect/>
          </a:stretch>
        </p:blipFill>
        <p:spPr bwMode="auto">
          <a:xfrm>
            <a:off x="0" y="0"/>
            <a:ext cx="9144000" cy="7029400"/>
          </a:xfrm>
          <a:prstGeom prst="rect">
            <a:avLst/>
          </a:prstGeom>
          <a:noFill/>
          <a:ln w="9525">
            <a:noFill/>
            <a:miter lim="800000"/>
            <a:headEnd/>
            <a:tailEnd/>
          </a:ln>
          <a:effectLst/>
        </p:spPr>
      </p:pic>
    </p:spTree>
    <p:extLst>
      <p:ext uri="{BB962C8B-B14F-4D97-AF65-F5344CB8AC3E}">
        <p14:creationId xmlns:p14="http://schemas.microsoft.com/office/powerpoint/2010/main" val="39863060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1387</TotalTime>
  <Words>730</Words>
  <Application>Microsoft Office PowerPoint</Application>
  <PresentationFormat>On-screen Show (4:3)</PresentationFormat>
  <Paragraphs>64</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Arial Unicode MS</vt:lpstr>
      <vt:lpstr>Calibri</vt:lpstr>
      <vt:lpstr>Times New Roman</vt:lpstr>
      <vt:lpstr>Office Theme</vt:lpstr>
      <vt:lpstr>PROJECT PRESENTATION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MAIN PAGE</vt:lpstr>
      <vt:lpstr>CREATE DATA BASE</vt:lpstr>
      <vt:lpstr>CAPTURE IMAGES</vt:lpstr>
      <vt:lpstr>TRAINING</vt:lpstr>
      <vt:lpstr>ATTENDENCE</vt:lpstr>
      <vt:lpstr>9. OUTPUT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horizon</dc:creator>
  <cp:lastModifiedBy>Shivam P</cp:lastModifiedBy>
  <cp:revision>61</cp:revision>
  <dcterms:created xsi:type="dcterms:W3CDTF">2017-05-17T10:25:27Z</dcterms:created>
  <dcterms:modified xsi:type="dcterms:W3CDTF">2023-01-02T06:06:08Z</dcterms:modified>
</cp:coreProperties>
</file>

<file path=docProps/thumbnail.jpeg>
</file>